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8" r:id="rId2"/>
    <p:sldId id="282" r:id="rId3"/>
    <p:sldId id="260" r:id="rId4"/>
    <p:sldId id="301" r:id="rId5"/>
    <p:sldId id="292" r:id="rId6"/>
    <p:sldId id="302" r:id="rId7"/>
    <p:sldId id="303" r:id="rId8"/>
    <p:sldId id="290" r:id="rId9"/>
    <p:sldId id="299" r:id="rId10"/>
    <p:sldId id="300" r:id="rId11"/>
    <p:sldId id="284" r:id="rId12"/>
    <p:sldId id="287" r:id="rId13"/>
    <p:sldId id="298" r:id="rId14"/>
  </p:sldIdLst>
  <p:sldSz cx="9144000" cy="6858000" type="screen4x3"/>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5B4B4-CE88-426C-8DFE-5B4EBE5FB098}">
          <p14:sldIdLst>
            <p14:sldId id="278"/>
            <p14:sldId id="282"/>
            <p14:sldId id="260"/>
            <p14:sldId id="301"/>
            <p14:sldId id="292"/>
            <p14:sldId id="302"/>
            <p14:sldId id="303"/>
            <p14:sldId id="290"/>
            <p14:sldId id="299"/>
            <p14:sldId id="300"/>
            <p14:sldId id="284"/>
            <p14:sldId id="287"/>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sa Tanis" initials="MT" lastIdx="1" clrIdx="0">
    <p:extLst>
      <p:ext uri="{19B8F6BF-5375-455C-9EA6-DF929625EA0E}">
        <p15:presenceInfo xmlns:p15="http://schemas.microsoft.com/office/powerpoint/2012/main" userId="S-1-5-21-980855262-2576210350-3432309875-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D4D4"/>
    <a:srgbClr val="DBD8DF"/>
    <a:srgbClr val="CAC9CF"/>
    <a:srgbClr val="1A264F"/>
    <a:srgbClr val="D9D9D9"/>
    <a:srgbClr val="D3D1D4"/>
    <a:srgbClr val="76C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9246" autoAdjust="0"/>
  </p:normalViewPr>
  <p:slideViewPr>
    <p:cSldViewPr snapToGrid="0">
      <p:cViewPr varScale="1">
        <p:scale>
          <a:sx n="67" d="100"/>
          <a:sy n="67" d="100"/>
        </p:scale>
        <p:origin x="2856" y="72"/>
      </p:cViewPr>
      <p:guideLst/>
    </p:cSldViewPr>
  </p:slideViewPr>
  <p:notesTextViewPr>
    <p:cViewPr>
      <p:scale>
        <a:sx n="3" d="2"/>
        <a:sy n="3" d="2"/>
      </p:scale>
      <p:origin x="0" y="0"/>
    </p:cViewPr>
  </p:notesTextViewPr>
  <p:notesViewPr>
    <p:cSldViewPr snapToGrid="0">
      <p:cViewPr varScale="1">
        <p:scale>
          <a:sx n="85" d="100"/>
          <a:sy n="85"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007" cy="471188"/>
          </a:xfrm>
          <a:prstGeom prst="rect">
            <a:avLst/>
          </a:prstGeom>
        </p:spPr>
        <p:txBody>
          <a:bodyPr vert="horz" lIns="92427" tIns="46213" rIns="92427" bIns="46213" rtlCol="0"/>
          <a:lstStyle>
            <a:lvl1pPr algn="l">
              <a:defRPr sz="1200"/>
            </a:lvl1pPr>
          </a:lstStyle>
          <a:p>
            <a:endParaRPr lang="en-US"/>
          </a:p>
        </p:txBody>
      </p:sp>
      <p:sp>
        <p:nvSpPr>
          <p:cNvPr id="3" name="Date Placeholder 2"/>
          <p:cNvSpPr>
            <a:spLocks noGrp="1"/>
          </p:cNvSpPr>
          <p:nvPr>
            <p:ph type="dt" idx="1"/>
          </p:nvPr>
        </p:nvSpPr>
        <p:spPr>
          <a:xfrm>
            <a:off x="4020687" y="1"/>
            <a:ext cx="3077007" cy="471188"/>
          </a:xfrm>
          <a:prstGeom prst="rect">
            <a:avLst/>
          </a:prstGeom>
        </p:spPr>
        <p:txBody>
          <a:bodyPr vert="horz" lIns="92427" tIns="46213" rIns="92427" bIns="46213" rtlCol="0"/>
          <a:lstStyle>
            <a:lvl1pPr algn="r">
              <a:defRPr sz="1200"/>
            </a:lvl1pPr>
          </a:lstStyle>
          <a:p>
            <a:fld id="{E3356D26-D1B7-4ACC-B37C-131C1120866E}" type="datetimeFigureOut">
              <a:rPr lang="en-US" smtClean="0"/>
              <a:t>2/1/2021</a:t>
            </a:fld>
            <a:endParaRPr lang="en-US"/>
          </a:p>
        </p:txBody>
      </p:sp>
      <p:sp>
        <p:nvSpPr>
          <p:cNvPr id="4" name="Slide Image Placeholder 3"/>
          <p:cNvSpPr>
            <a:spLocks noGrp="1" noRot="1" noChangeAspect="1"/>
          </p:cNvSpPr>
          <p:nvPr>
            <p:ph type="sldImg" idx="2"/>
          </p:nvPr>
        </p:nvSpPr>
        <p:spPr>
          <a:xfrm>
            <a:off x="1436688" y="1171575"/>
            <a:ext cx="4225925" cy="3168650"/>
          </a:xfrm>
          <a:prstGeom prst="rect">
            <a:avLst/>
          </a:prstGeom>
          <a:noFill/>
          <a:ln w="12700">
            <a:solidFill>
              <a:prstClr val="black"/>
            </a:solidFill>
          </a:ln>
        </p:spPr>
        <p:txBody>
          <a:bodyPr vert="horz" lIns="92427" tIns="46213" rIns="92427" bIns="46213" rtlCol="0" anchor="ctr"/>
          <a:lstStyle/>
          <a:p>
            <a:endParaRPr lang="en-US"/>
          </a:p>
        </p:txBody>
      </p:sp>
      <p:sp>
        <p:nvSpPr>
          <p:cNvPr id="5" name="Notes Placeholder 4"/>
          <p:cNvSpPr>
            <a:spLocks noGrp="1"/>
          </p:cNvSpPr>
          <p:nvPr>
            <p:ph type="body" sz="quarter" idx="3"/>
          </p:nvPr>
        </p:nvSpPr>
        <p:spPr>
          <a:xfrm>
            <a:off x="710574" y="4516356"/>
            <a:ext cx="5678154" cy="3695782"/>
          </a:xfrm>
          <a:prstGeom prst="rect">
            <a:avLst/>
          </a:prstGeom>
        </p:spPr>
        <p:txBody>
          <a:bodyPr vert="horz" lIns="92427" tIns="46213" rIns="92427" bIns="462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112"/>
            <a:ext cx="3077007" cy="471188"/>
          </a:xfrm>
          <a:prstGeom prst="rect">
            <a:avLst/>
          </a:prstGeom>
        </p:spPr>
        <p:txBody>
          <a:bodyPr vert="horz" lIns="92427" tIns="46213" rIns="92427" bIns="46213" rtlCol="0" anchor="b"/>
          <a:lstStyle>
            <a:lvl1pPr algn="l">
              <a:defRPr sz="1200"/>
            </a:lvl1pPr>
          </a:lstStyle>
          <a:p>
            <a:endParaRPr lang="en-US"/>
          </a:p>
        </p:txBody>
      </p:sp>
      <p:sp>
        <p:nvSpPr>
          <p:cNvPr id="7" name="Slide Number Placeholder 6"/>
          <p:cNvSpPr>
            <a:spLocks noGrp="1"/>
          </p:cNvSpPr>
          <p:nvPr>
            <p:ph type="sldNum" sz="quarter" idx="5"/>
          </p:nvPr>
        </p:nvSpPr>
        <p:spPr>
          <a:xfrm>
            <a:off x="4020687" y="8914112"/>
            <a:ext cx="3077007" cy="471188"/>
          </a:xfrm>
          <a:prstGeom prst="rect">
            <a:avLst/>
          </a:prstGeom>
        </p:spPr>
        <p:txBody>
          <a:bodyPr vert="horz" lIns="92427" tIns="46213" rIns="92427" bIns="46213" rtlCol="0" anchor="b"/>
          <a:lstStyle>
            <a:lvl1pPr algn="r">
              <a:defRPr sz="1200"/>
            </a:lvl1pPr>
          </a:lstStyle>
          <a:p>
            <a:fld id="{9838AA63-F11D-4235-9245-9BF6FDB59DF4}" type="slidenum">
              <a:rPr lang="en-US" smtClean="0"/>
              <a:t>‹#›</a:t>
            </a:fld>
            <a:endParaRPr lang="en-US"/>
          </a:p>
        </p:txBody>
      </p:sp>
    </p:spTree>
    <p:extLst>
      <p:ext uri="{BB962C8B-B14F-4D97-AF65-F5344CB8AC3E}">
        <p14:creationId xmlns:p14="http://schemas.microsoft.com/office/powerpoint/2010/main" val="168814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6688" y="384175"/>
            <a:ext cx="4225925" cy="3168650"/>
          </a:xfrm>
        </p:spPr>
      </p:sp>
      <p:sp>
        <p:nvSpPr>
          <p:cNvPr id="3" name="Notes Placeholder 2"/>
          <p:cNvSpPr>
            <a:spLocks noGrp="1"/>
          </p:cNvSpPr>
          <p:nvPr>
            <p:ph type="body" idx="1"/>
          </p:nvPr>
        </p:nvSpPr>
        <p:spPr>
          <a:xfrm>
            <a:off x="710574" y="3660887"/>
            <a:ext cx="6154872" cy="4551251"/>
          </a:xfrm>
        </p:spPr>
        <p:txBody>
          <a:bodyPr/>
          <a:lstStyle/>
          <a:p>
            <a:r>
              <a:rPr lang="en-US" sz="1400" b="1" dirty="0">
                <a:ea typeface="Calibri" panose="020F0502020204030204" pitchFamily="34" charset="0"/>
                <a:cs typeface="Times New Roman" panose="02020603050405020304" pitchFamily="18" charset="0"/>
              </a:rPr>
              <a:t>Workshop #1, </a:t>
            </a:r>
            <a:r>
              <a:rPr lang="en-US" sz="1400" b="1" i="1" dirty="0">
                <a:ea typeface="Calibri" panose="020F0502020204030204" pitchFamily="34" charset="0"/>
                <a:cs typeface="Times New Roman" panose="02020603050405020304" pitchFamily="18" charset="0"/>
              </a:rPr>
              <a:t>Faithfulness in Stewardship: The Minister as Financial Counselor and Leader</a:t>
            </a:r>
            <a:endParaRPr lang="en-US" sz="1400" dirty="0">
              <a:ea typeface="Times New Roman" panose="02020603050405020304" pitchFamily="18"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 </a:t>
            </a:r>
            <a:endParaRPr lang="en-US" sz="1400" dirty="0">
              <a:ea typeface="Times New Roman" panose="02020603050405020304" pitchFamily="18"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Ministers often find themselves as Biblical counselors to church members facing financial hardship. Corey teaches a truly Biblical and practical approach to integrity in matters of money. In his own counseling ministry, he has discovered three common ingredients to every successful family budget.</a:t>
            </a:r>
            <a:endParaRPr lang="en-US" sz="1400" dirty="0">
              <a:ea typeface="Times New Roman" panose="02020603050405020304" pitchFamily="18"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 </a:t>
            </a:r>
            <a:endParaRPr lang="en-US" sz="1400" dirty="0">
              <a:ea typeface="Times New Roman" panose="02020603050405020304" pitchFamily="18"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Ministers lead church and Christian ministry financial affairs rarely having received advanced training or gained business experience. Corey shares strengths and weaknesses that his team members at MinistryCPA have observed and helped church leaders address as they navigate financial waters and protect their ministries and people from financial shipwrecks.</a:t>
            </a:r>
            <a:endParaRPr lang="en-US" sz="1400" dirty="0">
              <a:ea typeface="Times New Roman" panose="02020603050405020304" pitchFamily="18" charset="0"/>
              <a:cs typeface="Times New Roman" panose="02020603050405020304" pitchFamily="18" charset="0"/>
            </a:endParaRPr>
          </a:p>
          <a:p>
            <a:endParaRPr lang="en-US" sz="800" dirty="0"/>
          </a:p>
        </p:txBody>
      </p:sp>
      <p:sp>
        <p:nvSpPr>
          <p:cNvPr id="4" name="Slide Number Placeholder 3"/>
          <p:cNvSpPr>
            <a:spLocks noGrp="1"/>
          </p:cNvSpPr>
          <p:nvPr>
            <p:ph type="sldNum" sz="quarter" idx="5"/>
          </p:nvPr>
        </p:nvSpPr>
        <p:spPr/>
        <p:txBody>
          <a:bodyPr/>
          <a:lstStyle/>
          <a:p>
            <a:fld id="{9838AA63-F11D-4235-9245-9BF6FDB59DF4}" type="slidenum">
              <a:rPr lang="en-US" smtClean="0"/>
              <a:t>1</a:t>
            </a:fld>
            <a:endParaRPr lang="en-US"/>
          </a:p>
        </p:txBody>
      </p:sp>
    </p:spTree>
    <p:extLst>
      <p:ext uri="{BB962C8B-B14F-4D97-AF65-F5344CB8AC3E}">
        <p14:creationId xmlns:p14="http://schemas.microsoft.com/office/powerpoint/2010/main" val="4387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85738"/>
            <a:ext cx="4222750" cy="3167062"/>
          </a:xfrm>
        </p:spPr>
      </p:sp>
      <p:sp>
        <p:nvSpPr>
          <p:cNvPr id="3" name="Notes Placeholder 2"/>
          <p:cNvSpPr>
            <a:spLocks noGrp="1"/>
          </p:cNvSpPr>
          <p:nvPr>
            <p:ph type="body" idx="1"/>
          </p:nvPr>
        </p:nvSpPr>
        <p:spPr>
          <a:xfrm>
            <a:off x="308665" y="1984407"/>
            <a:ext cx="6789028" cy="6779767"/>
          </a:xfrm>
          <a:solidFill>
            <a:schemeClr val="bg1"/>
          </a:solidFill>
        </p:spPr>
        <p:txBody>
          <a:bodyPr/>
          <a:lstStyle/>
          <a:p>
            <a:pPr defTabSz="924267">
              <a:defRPr/>
            </a:pPr>
            <a:r>
              <a:rPr lang="en-US" dirty="0">
                <a:solidFill>
                  <a:srgbClr val="1A264F"/>
                </a:solidFill>
              </a:rPr>
              <a:t>Scriptural to teach and memorize…</a:t>
            </a:r>
          </a:p>
          <a:p>
            <a:pPr defTabSz="924267">
              <a:defRPr/>
            </a:pPr>
            <a:endParaRPr lang="en-US" dirty="0">
              <a:solidFill>
                <a:srgbClr val="1A264F"/>
              </a:solidFill>
            </a:endParaRPr>
          </a:p>
          <a:p>
            <a:pPr defTabSz="924267">
              <a:defRPr/>
            </a:pPr>
            <a:r>
              <a:rPr lang="en-US" b="1" dirty="0">
                <a:solidFill>
                  <a:srgbClr val="1A264F"/>
                </a:solidFill>
              </a:rPr>
              <a:t>1. </a:t>
            </a:r>
            <a:r>
              <a:rPr lang="en-US" dirty="0">
                <a:solidFill>
                  <a:srgbClr val="1A264F"/>
                </a:solidFill>
              </a:rPr>
              <a:t>Proverb 22.3 – </a:t>
            </a:r>
            <a:r>
              <a:rPr lang="en-US" b="0" i="0" dirty="0">
                <a:solidFill>
                  <a:srgbClr val="000000"/>
                </a:solidFill>
                <a:effectLst/>
              </a:rPr>
              <a:t>A prudent man </a:t>
            </a:r>
            <a:r>
              <a:rPr lang="en-US" b="0" i="0" dirty="0" err="1">
                <a:solidFill>
                  <a:srgbClr val="000000"/>
                </a:solidFill>
                <a:effectLst/>
              </a:rPr>
              <a:t>foreseeth</a:t>
            </a:r>
            <a:r>
              <a:rPr lang="en-US" b="0" i="0" dirty="0">
                <a:solidFill>
                  <a:srgbClr val="000000"/>
                </a:solidFill>
                <a:effectLst/>
              </a:rPr>
              <a:t> the evil, and </a:t>
            </a:r>
            <a:r>
              <a:rPr lang="en-US" b="0" i="0" dirty="0" err="1">
                <a:solidFill>
                  <a:srgbClr val="000000"/>
                </a:solidFill>
                <a:effectLst/>
              </a:rPr>
              <a:t>hideth</a:t>
            </a:r>
            <a:r>
              <a:rPr lang="en-US" b="0" i="0" dirty="0">
                <a:solidFill>
                  <a:srgbClr val="000000"/>
                </a:solidFill>
                <a:effectLst/>
              </a:rPr>
              <a:t> himself: but the simple pass on, and are punished.</a:t>
            </a:r>
          </a:p>
          <a:p>
            <a:pPr defTabSz="924267">
              <a:defRPr/>
            </a:pPr>
            <a:r>
              <a:rPr lang="en-US" dirty="0"/>
              <a:t>The benefits of prudent financial practices and the consequences of ill-advised ones are easily foreseen.</a:t>
            </a:r>
          </a:p>
          <a:p>
            <a:pPr defTabSz="924267">
              <a:defRPr/>
            </a:pPr>
            <a:r>
              <a:rPr lang="en-US" b="0" i="0" dirty="0">
                <a:solidFill>
                  <a:srgbClr val="000000"/>
                </a:solidFill>
                <a:effectLst/>
              </a:rPr>
              <a:t>Many of the “evils” of financial ruin are predictable. There are multiple honorable ways to hide.</a:t>
            </a:r>
          </a:p>
          <a:p>
            <a:pPr marL="231067" indent="-231067" defTabSz="924267">
              <a:buFont typeface="+mj-lt"/>
              <a:buAutoNum type="arabicPeriod"/>
              <a:defRPr/>
            </a:pPr>
            <a:r>
              <a:rPr lang="en-US" b="0" i="0" u="sng" dirty="0">
                <a:solidFill>
                  <a:srgbClr val="000000"/>
                </a:solidFill>
                <a:effectLst/>
              </a:rPr>
              <a:t>Saving</a:t>
            </a:r>
            <a:r>
              <a:rPr lang="en-US" b="0" i="0" dirty="0">
                <a:solidFill>
                  <a:srgbClr val="000000"/>
                </a:solidFill>
                <a:effectLst/>
              </a:rPr>
              <a:t> toward predictable major expenses or purchases—replacing a vehicle; Christmas spending; vacations</a:t>
            </a:r>
          </a:p>
          <a:p>
            <a:pPr marL="231067" indent="-231067" defTabSz="924267">
              <a:buFont typeface="+mj-lt"/>
              <a:buAutoNum type="arabicPeriod"/>
              <a:defRPr/>
            </a:pPr>
            <a:r>
              <a:rPr lang="en-US" b="0" i="0" dirty="0">
                <a:solidFill>
                  <a:srgbClr val="000000"/>
                </a:solidFill>
                <a:effectLst/>
              </a:rPr>
              <a:t>Saving toward likely but unpredictable major expenses or purchases—health care; emergency travel; car repairs</a:t>
            </a:r>
          </a:p>
          <a:p>
            <a:pPr marL="231067" indent="-231067" defTabSz="924267">
              <a:buFont typeface="+mj-lt"/>
              <a:buAutoNum type="arabicPeriod"/>
              <a:defRPr/>
            </a:pPr>
            <a:r>
              <a:rPr lang="en-US" b="0" i="0" u="sng" dirty="0">
                <a:solidFill>
                  <a:srgbClr val="000000"/>
                </a:solidFill>
                <a:effectLst/>
              </a:rPr>
              <a:t>Preventive maintenance </a:t>
            </a:r>
            <a:r>
              <a:rPr lang="en-US" b="0" i="0" dirty="0">
                <a:solidFill>
                  <a:srgbClr val="000000"/>
                </a:solidFill>
                <a:effectLst/>
              </a:rPr>
              <a:t>of possessions</a:t>
            </a:r>
          </a:p>
          <a:p>
            <a:pPr marL="231067" indent="-231067" defTabSz="924267">
              <a:buFont typeface="+mj-lt"/>
              <a:buAutoNum type="arabicPeriod"/>
              <a:defRPr/>
            </a:pPr>
            <a:r>
              <a:rPr lang="en-US" b="0" i="0" u="sng" dirty="0">
                <a:solidFill>
                  <a:srgbClr val="000000"/>
                </a:solidFill>
                <a:effectLst/>
              </a:rPr>
              <a:t>Arranging appropriate insurance </a:t>
            </a:r>
            <a:r>
              <a:rPr lang="en-US" b="0" i="0" dirty="0">
                <a:solidFill>
                  <a:srgbClr val="000000"/>
                </a:solidFill>
                <a:effectLst/>
              </a:rPr>
              <a:t>against risks that one cannot assume alone</a:t>
            </a:r>
          </a:p>
          <a:p>
            <a:pPr marL="231067" indent="-231067" defTabSz="924267">
              <a:buFont typeface="+mj-lt"/>
              <a:buAutoNum type="arabicPeriod"/>
              <a:defRPr/>
            </a:pPr>
            <a:endParaRPr lang="en-US" b="0" i="0" dirty="0">
              <a:solidFill>
                <a:srgbClr val="000000"/>
              </a:solidFill>
              <a:effectLst/>
            </a:endParaRPr>
          </a:p>
          <a:p>
            <a:pPr defTabSz="924267">
              <a:defRPr/>
            </a:pPr>
            <a:r>
              <a:rPr lang="en-US" b="1" dirty="0">
                <a:solidFill>
                  <a:srgbClr val="1A264F"/>
                </a:solidFill>
              </a:rPr>
              <a:t>2. </a:t>
            </a:r>
            <a:r>
              <a:rPr lang="en-US" dirty="0">
                <a:solidFill>
                  <a:srgbClr val="1A264F"/>
                </a:solidFill>
              </a:rPr>
              <a:t>Proverb 22.7 – </a:t>
            </a:r>
            <a:r>
              <a:rPr lang="en-US" b="0" i="0" dirty="0">
                <a:solidFill>
                  <a:srgbClr val="000000"/>
                </a:solidFill>
                <a:effectLst/>
              </a:rPr>
              <a:t>The rich </a:t>
            </a:r>
            <a:r>
              <a:rPr lang="en-US" b="0" i="0" dirty="0" err="1">
                <a:solidFill>
                  <a:srgbClr val="000000"/>
                </a:solidFill>
                <a:effectLst/>
              </a:rPr>
              <a:t>ruleth</a:t>
            </a:r>
            <a:r>
              <a:rPr lang="en-US" b="0" i="0" dirty="0">
                <a:solidFill>
                  <a:srgbClr val="000000"/>
                </a:solidFill>
                <a:effectLst/>
              </a:rPr>
              <a:t> over the poor, and the borrower is servant to the lender.</a:t>
            </a:r>
          </a:p>
          <a:p>
            <a:pPr defTabSz="924267">
              <a:defRPr/>
            </a:pPr>
            <a:r>
              <a:rPr lang="en-US" dirty="0"/>
              <a:t>It is a fact of life that those who have assumed the risks of entrepreneurial pursuits and now find themselves employing others to help multiply their enterprises will rule over employees who look to them for jobs. Similarly, it is a fact of life that those who borrow money will be required to serve those who lend.</a:t>
            </a:r>
          </a:p>
          <a:p>
            <a:pPr defTabSz="924267">
              <a:defRPr/>
            </a:pPr>
            <a:r>
              <a:rPr lang="en-US" dirty="0"/>
              <a:t>What are the costs of debt?</a:t>
            </a:r>
          </a:p>
          <a:p>
            <a:pPr defTabSz="924267">
              <a:defRPr/>
            </a:pPr>
            <a:r>
              <a:rPr lang="en-US" dirty="0"/>
              <a:t>Corey’s definition of debt: An exchange of future earnings for a current benefit at a cost of interest </a:t>
            </a:r>
            <a:r>
              <a:rPr lang="en-US"/>
              <a:t>and servitude.</a:t>
            </a:r>
            <a:endParaRPr lang="en-US" dirty="0"/>
          </a:p>
          <a:p>
            <a:pPr defTabSz="924267">
              <a:defRPr/>
            </a:pPr>
            <a:endParaRPr lang="en-US" dirty="0"/>
          </a:p>
          <a:p>
            <a:pPr defTabSz="924267">
              <a:defRPr/>
            </a:pPr>
            <a:r>
              <a:rPr lang="en-US" b="1" dirty="0">
                <a:solidFill>
                  <a:srgbClr val="1A264F"/>
                </a:solidFill>
              </a:rPr>
              <a:t>3. </a:t>
            </a:r>
            <a:r>
              <a:rPr lang="en-US" dirty="0"/>
              <a:t>When Christians commit too much of their future earnings to paying for current purchases they sometimes believe they cannot practice biblical giving. A biblical counsellor may find it important to explore giving with others as well.</a:t>
            </a:r>
          </a:p>
          <a:p>
            <a:pPr defTabSz="924267">
              <a:defRPr/>
            </a:pPr>
            <a:r>
              <a:rPr lang="en-US" dirty="0"/>
              <a:t>God’s Way of Giving—4 pervasive Bible themes:</a:t>
            </a:r>
          </a:p>
          <a:p>
            <a:pPr marL="173300" indent="-173300" defTabSz="924267">
              <a:buFont typeface="Arial" panose="020B0604020202020204" pitchFamily="34" charset="0"/>
              <a:buChar char="•"/>
              <a:defRPr/>
            </a:pPr>
            <a:r>
              <a:rPr lang="en-US" dirty="0"/>
              <a:t>God gives to us. He is the ultimate giver of all gift “material.” Christians can only be </a:t>
            </a:r>
            <a:r>
              <a:rPr lang="en-US" i="1" dirty="0"/>
              <a:t>responsive</a:t>
            </a:r>
            <a:r>
              <a:rPr lang="en-US" dirty="0"/>
              <a:t> givers. </a:t>
            </a:r>
          </a:p>
          <a:p>
            <a:pPr marL="173300" indent="-173300" defTabSz="924267">
              <a:buFont typeface="Arial" panose="020B0604020202020204" pitchFamily="34" charset="0"/>
              <a:buChar char="•"/>
              <a:defRPr/>
            </a:pPr>
            <a:r>
              <a:rPr lang="en-US" dirty="0"/>
              <a:t>Christians respond (in this order) by</a:t>
            </a:r>
          </a:p>
          <a:p>
            <a:pPr marL="635434" lvl="1" indent="-173300" defTabSz="924267">
              <a:buFont typeface="Arial" panose="020B0604020202020204" pitchFamily="34" charset="0"/>
              <a:buChar char="•"/>
              <a:defRPr/>
            </a:pPr>
            <a:r>
              <a:rPr lang="en-US" dirty="0"/>
              <a:t>Giving Thanks,</a:t>
            </a:r>
          </a:p>
          <a:p>
            <a:pPr marL="635434" lvl="1" indent="-173300" defTabSz="924267">
              <a:buFont typeface="Arial" panose="020B0604020202020204" pitchFamily="34" charset="0"/>
              <a:buChar char="•"/>
              <a:defRPr/>
            </a:pPr>
            <a:r>
              <a:rPr lang="en-US" dirty="0"/>
              <a:t>Giving to God’s work and His workers, and </a:t>
            </a:r>
          </a:p>
          <a:p>
            <a:pPr marL="635434" lvl="1" indent="-173300" defTabSz="924267">
              <a:buFont typeface="Arial" panose="020B0604020202020204" pitchFamily="34" charset="0"/>
              <a:buChar char="•"/>
              <a:defRPr/>
            </a:pPr>
            <a:r>
              <a:rPr lang="en-US" dirty="0"/>
              <a:t>Giving to Others.</a:t>
            </a:r>
          </a:p>
          <a:p>
            <a:pPr defTabSz="924267">
              <a:defRPr/>
            </a:pPr>
            <a:r>
              <a:rPr lang="en-US" dirty="0"/>
              <a:t>The New Testament teaches proportional giving (“as God has prospered you” (I Corinthians 16.2)). </a:t>
            </a:r>
            <a:r>
              <a:rPr lang="en-US" u="sng" dirty="0"/>
              <a:t>Even the extremely tight budget must find some room for giving. As God prospers, families should increase their proportion until they rise to a level of biblical obedience in terms of giving.</a:t>
            </a:r>
          </a:p>
        </p:txBody>
      </p:sp>
      <p:sp>
        <p:nvSpPr>
          <p:cNvPr id="4" name="Slide Number Placeholder 3"/>
          <p:cNvSpPr>
            <a:spLocks noGrp="1"/>
          </p:cNvSpPr>
          <p:nvPr>
            <p:ph type="sldNum" sz="quarter" idx="5"/>
          </p:nvPr>
        </p:nvSpPr>
        <p:spPr/>
        <p:txBody>
          <a:bodyPr/>
          <a:lstStyle/>
          <a:p>
            <a:fld id="{9838AA63-F11D-4235-9245-9BF6FDB59DF4}" type="slidenum">
              <a:rPr lang="en-US" smtClean="0"/>
              <a:t>10</a:t>
            </a:fld>
            <a:endParaRPr lang="en-US"/>
          </a:p>
        </p:txBody>
      </p:sp>
    </p:spTree>
    <p:extLst>
      <p:ext uri="{BB962C8B-B14F-4D97-AF65-F5344CB8AC3E}">
        <p14:creationId xmlns:p14="http://schemas.microsoft.com/office/powerpoint/2010/main" val="527467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574" y="4516356"/>
            <a:ext cx="6200642" cy="4208188"/>
          </a:xfrm>
        </p:spPr>
        <p:txBody>
          <a:bodyPr/>
          <a:lstStyle/>
          <a:p>
            <a:pPr marL="0" lvl="1" indent="-173300">
              <a:buFont typeface="Arial" panose="020B0604020202020204" pitchFamily="34" charset="0"/>
              <a:buChar char="•"/>
            </a:pPr>
            <a:r>
              <a:rPr lang="en-US" sz="1400" dirty="0"/>
              <a:t>A </a:t>
            </a:r>
            <a:r>
              <a:rPr lang="en-US" sz="1400" b="1" i="1" dirty="0"/>
              <a:t>monthly budget </a:t>
            </a:r>
            <a:r>
              <a:rPr lang="en-US" sz="1400" dirty="0"/>
              <a:t>balancing what is expected to come IN versus what is expected to go OUT on a monthly basis</a:t>
            </a:r>
          </a:p>
          <a:p>
            <a:pPr marL="0" lvl="1" indent="-173300">
              <a:buFont typeface="Arial" panose="020B0604020202020204" pitchFamily="34" charset="0"/>
              <a:buChar char="•"/>
            </a:pPr>
            <a:r>
              <a:rPr lang="en-US" sz="1400" dirty="0"/>
              <a:t>Assigning expenses to each pay period using monthly budget</a:t>
            </a:r>
          </a:p>
          <a:p>
            <a:pPr marL="0" lvl="1" indent="-173300">
              <a:buFont typeface="Arial" panose="020B0604020202020204" pitchFamily="34" charset="0"/>
              <a:buChar char="•"/>
            </a:pPr>
            <a:r>
              <a:rPr lang="en-US" sz="1400" dirty="0"/>
              <a:t>Between pay periods (Larry Burkett’s Cash Envelope system?)</a:t>
            </a:r>
          </a:p>
          <a:p>
            <a:pPr marL="0" lvl="1" indent="-173300">
              <a:buFont typeface="Arial" panose="020B0604020202020204" pitchFamily="34" charset="0"/>
              <a:buChar char="•"/>
            </a:pPr>
            <a:endParaRPr lang="en-US" sz="1400" dirty="0"/>
          </a:p>
          <a:p>
            <a:r>
              <a:rPr lang="en-US" sz="1400" dirty="0"/>
              <a:t>Monthly budgeting: When I meet with couples in financial trouble who seek my help, I often call this the “Kleenex stage” because it can be hard and stressful work creatively figuring out how to “balance the budget.”</a:t>
            </a:r>
          </a:p>
          <a:p>
            <a:endParaRPr lang="en-US" sz="1400" dirty="0"/>
          </a:p>
          <a:p>
            <a:r>
              <a:rPr lang="en-US" sz="1400" dirty="0"/>
              <a:t>Monthly budgeting: Balancing what is expected to come IN versus what is expected to go OUT on a monthly basis. We all experience:</a:t>
            </a:r>
          </a:p>
          <a:p>
            <a:pPr marL="173300" indent="-173300">
              <a:buFont typeface="Arial" panose="020B0604020202020204" pitchFamily="34" charset="0"/>
              <a:buChar char="•"/>
            </a:pPr>
            <a:r>
              <a:rPr lang="en-US" sz="1400" dirty="0"/>
              <a:t>expenses each pay period</a:t>
            </a:r>
          </a:p>
          <a:p>
            <a:pPr marL="173300" indent="-173300">
              <a:buFont typeface="Arial" panose="020B0604020202020204" pitchFamily="34" charset="0"/>
              <a:buChar char="•"/>
            </a:pPr>
            <a:r>
              <a:rPr lang="en-US" sz="1400" dirty="0"/>
              <a:t>expenses each month</a:t>
            </a:r>
          </a:p>
          <a:p>
            <a:pPr marL="173300" indent="-173300">
              <a:buFont typeface="Arial" panose="020B0604020202020204" pitchFamily="34" charset="0"/>
              <a:buChar char="•"/>
            </a:pPr>
            <a:r>
              <a:rPr lang="en-US" sz="1400" dirty="0"/>
              <a:t>expenses sporadically throughout the year (“budget busters”) annual total / 12 each month</a:t>
            </a:r>
          </a:p>
          <a:p>
            <a:pPr marL="173300" indent="-173300">
              <a:buFont typeface="Arial" panose="020B0604020202020204" pitchFamily="34" charset="0"/>
              <a:buChar char="•"/>
            </a:pPr>
            <a:r>
              <a:rPr lang="en-US" sz="1400" dirty="0"/>
              <a:t>assign all expenses to either 2 or 4 pay periods each month</a:t>
            </a:r>
          </a:p>
          <a:p>
            <a:pPr marL="173300" indent="-173300">
              <a:buFont typeface="Arial" panose="020B0604020202020204" pitchFamily="34" charset="0"/>
              <a:buChar char="•"/>
            </a:pPr>
            <a:r>
              <a:rPr lang="en-US" sz="1400" dirty="0"/>
              <a:t>“free” checks</a:t>
            </a:r>
          </a:p>
          <a:p>
            <a:pPr marL="0" lvl="1"/>
            <a:endParaRPr lang="en-US" sz="1400" dirty="0"/>
          </a:p>
          <a:p>
            <a:r>
              <a:rPr lang="en-US" sz="1400" dirty="0"/>
              <a:t>Picture: Larry Burkett’s 1980s Cash Envelope Systems as seen on Amazon.com</a:t>
            </a:r>
          </a:p>
        </p:txBody>
      </p:sp>
      <p:sp>
        <p:nvSpPr>
          <p:cNvPr id="4" name="Slide Number Placeholder 3"/>
          <p:cNvSpPr>
            <a:spLocks noGrp="1"/>
          </p:cNvSpPr>
          <p:nvPr>
            <p:ph type="sldNum" sz="quarter" idx="5"/>
          </p:nvPr>
        </p:nvSpPr>
        <p:spPr/>
        <p:txBody>
          <a:bodyPr/>
          <a:lstStyle/>
          <a:p>
            <a:fld id="{9838AA63-F11D-4235-9245-9BF6FDB59DF4}" type="slidenum">
              <a:rPr lang="en-US" smtClean="0"/>
              <a:t>11</a:t>
            </a:fld>
            <a:endParaRPr lang="en-US"/>
          </a:p>
        </p:txBody>
      </p:sp>
    </p:spTree>
    <p:extLst>
      <p:ext uri="{BB962C8B-B14F-4D97-AF65-F5344CB8AC3E}">
        <p14:creationId xmlns:p14="http://schemas.microsoft.com/office/powerpoint/2010/main" val="224263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Popular resources for personal financial knowledge (www.DaveRamsey.com and Crown Financial Ministries: www.Crown.org)</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12</a:t>
            </a:fld>
            <a:endParaRPr lang="en-US"/>
          </a:p>
        </p:txBody>
      </p:sp>
    </p:spTree>
    <p:extLst>
      <p:ext uri="{BB962C8B-B14F-4D97-AF65-F5344CB8AC3E}">
        <p14:creationId xmlns:p14="http://schemas.microsoft.com/office/powerpoint/2010/main" val="131393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007">
              <a:defRPr/>
            </a:pPr>
            <a:r>
              <a:rPr lang="en-US" sz="1400" dirty="0"/>
              <a:t>This PowerPoint presentation and extensive material in the Notes Page View is available on our website under “Resources.”</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13</a:t>
            </a:fld>
            <a:endParaRPr lang="en-US"/>
          </a:p>
        </p:txBody>
      </p:sp>
    </p:spTree>
    <p:extLst>
      <p:ext uri="{BB962C8B-B14F-4D97-AF65-F5344CB8AC3E}">
        <p14:creationId xmlns:p14="http://schemas.microsoft.com/office/powerpoint/2010/main" val="105280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PowerPoint presentation and extensive material in the Notes Page View is available on our website under “Resources.”</a:t>
            </a:r>
          </a:p>
        </p:txBody>
      </p:sp>
      <p:sp>
        <p:nvSpPr>
          <p:cNvPr id="4" name="Slide Number Placeholder 3"/>
          <p:cNvSpPr>
            <a:spLocks noGrp="1"/>
          </p:cNvSpPr>
          <p:nvPr>
            <p:ph type="sldNum" sz="quarter" idx="5"/>
          </p:nvPr>
        </p:nvSpPr>
        <p:spPr/>
        <p:txBody>
          <a:bodyPr/>
          <a:lstStyle/>
          <a:p>
            <a:fld id="{9838AA63-F11D-4235-9245-9BF6FDB59DF4}" type="slidenum">
              <a:rPr lang="en-US" smtClean="0"/>
              <a:t>2</a:t>
            </a:fld>
            <a:endParaRPr lang="en-US"/>
          </a:p>
        </p:txBody>
      </p:sp>
    </p:spTree>
    <p:extLst>
      <p:ext uri="{BB962C8B-B14F-4D97-AF65-F5344CB8AC3E}">
        <p14:creationId xmlns:p14="http://schemas.microsoft.com/office/powerpoint/2010/main" val="27850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244475"/>
            <a:ext cx="4222750" cy="3167063"/>
          </a:xfrm>
        </p:spPr>
      </p:sp>
      <p:sp>
        <p:nvSpPr>
          <p:cNvPr id="3" name="Notes Placeholder 2"/>
          <p:cNvSpPr>
            <a:spLocks noGrp="1"/>
          </p:cNvSpPr>
          <p:nvPr>
            <p:ph type="body" idx="1"/>
          </p:nvPr>
        </p:nvSpPr>
        <p:spPr>
          <a:xfrm>
            <a:off x="308665" y="1859394"/>
            <a:ext cx="6789028" cy="7282299"/>
          </a:xfrm>
          <a:solidFill>
            <a:schemeClr val="bg1"/>
          </a:solidFill>
        </p:spPr>
        <p:txBody>
          <a:bodyPr/>
          <a:lstStyle/>
          <a:p>
            <a:r>
              <a:rPr lang="en-US" dirty="0">
                <a:effectLst/>
                <a:ea typeface="Calibri" panose="020F0502020204030204" pitchFamily="34" charset="0"/>
                <a:cs typeface="Times New Roman" panose="02020603050405020304" pitchFamily="18" charset="0"/>
              </a:rPr>
              <a:t>Ministers often find themselves as Biblical counselors to church members facing financial hardship. </a:t>
            </a:r>
          </a:p>
          <a:p>
            <a:r>
              <a:rPr lang="en-US" dirty="0">
                <a:effectLst/>
                <a:ea typeface="Calibri" panose="020F0502020204030204" pitchFamily="34" charset="0"/>
                <a:cs typeface="Times New Roman" panose="02020603050405020304" pitchFamily="18" charset="0"/>
              </a:rPr>
              <a:t> </a:t>
            </a:r>
            <a:endParaRPr lang="en-US" dirty="0">
              <a:effectLst/>
              <a:ea typeface="Times New Roman" panose="02020603050405020304" pitchFamily="18" charset="0"/>
              <a:cs typeface="Times New Roman" panose="02020603050405020304" pitchFamily="18" charset="0"/>
            </a:endParaRPr>
          </a:p>
          <a:p>
            <a:r>
              <a:rPr lang="en-US" dirty="0">
                <a:effectLst/>
                <a:ea typeface="Calibri" panose="020F0502020204030204" pitchFamily="34" charset="0"/>
                <a:cs typeface="Times New Roman" panose="02020603050405020304" pitchFamily="18" charset="0"/>
              </a:rPr>
              <a:t>Ministers leading church and Christian ministry financial affairs rarely having received advanced training or gained business experience. Even with a team of financial experts around him, his followers expect him to discern best practices.</a:t>
            </a:r>
            <a:endParaRPr lang="en-US" dirty="0">
              <a:effectLst/>
              <a:ea typeface="Times New Roman" panose="02020603050405020304" pitchFamily="18" charset="0"/>
              <a:cs typeface="Times New Roman" panose="02020603050405020304" pitchFamily="18" charset="0"/>
            </a:endParaRPr>
          </a:p>
          <a:p>
            <a:endParaRPr lang="en-US" kern="1200" dirty="0">
              <a:solidFill>
                <a:schemeClr val="tx1"/>
              </a:solidFill>
              <a:effectLst/>
              <a:ea typeface="+mn-ea"/>
              <a:cs typeface="+mn-cs"/>
            </a:endParaRPr>
          </a:p>
          <a:p>
            <a:r>
              <a:rPr lang="en-US" dirty="0"/>
              <a:t>A godly and faithful couple in your church comes to you and shares their story:</a:t>
            </a:r>
          </a:p>
          <a:p>
            <a:endParaRPr lang="en-US" dirty="0"/>
          </a:p>
          <a:p>
            <a:r>
              <a:rPr lang="en-US" dirty="0"/>
              <a:t>“Pastor, thank you for your faithful visits to the hospital while we have spent so many days and nights in the hospital with our son. We now face hundreds of thousands of dollars in debt and can see no way out. Several have advised us to file for bankruptcy. What biblical counsel can you give us?” </a:t>
            </a:r>
          </a:p>
          <a:p>
            <a:endParaRPr lang="en-US" dirty="0"/>
          </a:p>
          <a:p>
            <a:r>
              <a:rPr lang="en-US" dirty="0"/>
              <a:t>Where do you turn? What counsel can you offer?</a:t>
            </a:r>
          </a:p>
          <a:p>
            <a:endParaRPr lang="en-US" dirty="0"/>
          </a:p>
          <a:p>
            <a:r>
              <a:rPr lang="en-US" dirty="0"/>
              <a:t>Or, how about this story? It comes from another member of your church:</a:t>
            </a:r>
          </a:p>
          <a:p>
            <a:endParaRPr lang="en-US" dirty="0"/>
          </a:p>
          <a:p>
            <a:r>
              <a:rPr lang="en-US" dirty="0"/>
              <a:t>“Pastor, I know that I should have been so clueless, but my spouse has run up tens of thousands in consumer debt, even breaking the law in the process.”</a:t>
            </a:r>
          </a:p>
          <a:p>
            <a:r>
              <a:rPr lang="en-US" dirty="0"/>
              <a:t>“What biblical counsel can you give me?” </a:t>
            </a:r>
          </a:p>
          <a:p>
            <a:endParaRPr lang="en-US" dirty="0"/>
          </a:p>
          <a:p>
            <a:r>
              <a:rPr lang="en-US" dirty="0"/>
              <a:t>Where do you turn? What counsel can you offer?</a:t>
            </a:r>
          </a:p>
          <a:p>
            <a:pPr defTabSz="924267">
              <a:defRPr/>
            </a:pPr>
            <a:endParaRPr lang="en-US" dirty="0"/>
          </a:p>
          <a:p>
            <a:pPr defTabSz="924267">
              <a:defRPr/>
            </a:pPr>
            <a:r>
              <a:rPr lang="en-US" dirty="0"/>
              <a:t>Certainly, there are books that you can direct them to for some of these answers. But they are looking to </a:t>
            </a:r>
            <a:r>
              <a:rPr lang="en-US" b="1" i="1" dirty="0"/>
              <a:t>you</a:t>
            </a:r>
            <a:r>
              <a:rPr lang="en-US" dirty="0"/>
              <a:t> for </a:t>
            </a:r>
            <a:r>
              <a:rPr lang="en-US" b="1" i="1" dirty="0"/>
              <a:t>Bible</a:t>
            </a:r>
            <a:r>
              <a:rPr lang="en-US" dirty="0"/>
              <a:t> truth. These are gnarly problems and you may very well be intimidated to answer, but there are several common issues that complicate pastors’ ability to serve these acute needs:</a:t>
            </a:r>
          </a:p>
          <a:p>
            <a:pPr marL="173300" indent="-173300" defTabSz="924267">
              <a:buFont typeface="Arial" panose="020B0604020202020204" pitchFamily="34" charset="0"/>
              <a:buChar char="•"/>
              <a:defRPr/>
            </a:pPr>
            <a:r>
              <a:rPr lang="en-US" dirty="0"/>
              <a:t>Need to review Bible truths addressing financial matters</a:t>
            </a:r>
          </a:p>
          <a:p>
            <a:pPr marL="173300" indent="-173300" defTabSz="924267">
              <a:buFont typeface="Arial" panose="020B0604020202020204" pitchFamily="34" charset="0"/>
              <a:buChar char="•"/>
              <a:defRPr/>
            </a:pPr>
            <a:r>
              <a:rPr lang="en-US" dirty="0"/>
              <a:t>Lack of knowledge of trusted resources available from both Christian and non-Christian counselors.</a:t>
            </a:r>
          </a:p>
          <a:p>
            <a:pPr marL="173300" indent="-173300" defTabSz="924267">
              <a:buFont typeface="Arial" panose="020B0604020202020204" pitchFamily="34" charset="0"/>
              <a:buChar char="•"/>
              <a:defRPr/>
            </a:pPr>
            <a:r>
              <a:rPr lang="en-US" dirty="0"/>
              <a:t>Challenges in their own family finances.</a:t>
            </a:r>
          </a:p>
          <a:p>
            <a:pPr marL="173300" indent="-173300" defTabSz="924267">
              <a:buFont typeface="Arial" panose="020B0604020202020204" pitchFamily="34" charset="0"/>
              <a:buChar char="•"/>
              <a:defRPr/>
            </a:pPr>
            <a:r>
              <a:rPr lang="en-US" dirty="0"/>
              <a:t>Church financial affairs are not well ordered, therefore destroying credibility of the church to address matters of family finances.</a:t>
            </a:r>
          </a:p>
          <a:p>
            <a:pPr marL="173300" indent="-173300" defTabSz="924267">
              <a:buFont typeface="Arial" panose="020B0604020202020204" pitchFamily="34" charset="0"/>
              <a:buChar char="•"/>
              <a:defRPr/>
            </a:pPr>
            <a:endParaRPr lang="en-US" dirty="0"/>
          </a:p>
          <a:p>
            <a:pPr defTabSz="924267">
              <a:defRPr/>
            </a:pPr>
            <a:r>
              <a:rPr lang="en-US" dirty="0"/>
              <a:t>It is for the sake of this final complication—church financial affairs as a credible model of wisdom and integrity—that I will first, but briefly, address. For the minister—regardless whether he feels ready—is viewed by the church body as their ultimate leader, including in matters of finances.</a:t>
            </a:r>
          </a:p>
          <a:p>
            <a:pPr marL="173300" indent="-173300" defTabSz="924267">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9838AA63-F11D-4235-9245-9BF6FDB59DF4}" type="slidenum">
              <a:rPr lang="en-US" smtClean="0"/>
              <a:t>3</a:t>
            </a:fld>
            <a:endParaRPr lang="en-US"/>
          </a:p>
        </p:txBody>
      </p:sp>
    </p:spTree>
    <p:extLst>
      <p:ext uri="{BB962C8B-B14F-4D97-AF65-F5344CB8AC3E}">
        <p14:creationId xmlns:p14="http://schemas.microsoft.com/office/powerpoint/2010/main" val="299117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244475"/>
            <a:ext cx="4222750" cy="3167063"/>
          </a:xfrm>
        </p:spPr>
      </p:sp>
      <p:sp>
        <p:nvSpPr>
          <p:cNvPr id="3" name="Notes Placeholder 2"/>
          <p:cNvSpPr>
            <a:spLocks noGrp="1"/>
          </p:cNvSpPr>
          <p:nvPr>
            <p:ph type="body" idx="1"/>
          </p:nvPr>
        </p:nvSpPr>
        <p:spPr>
          <a:xfrm>
            <a:off x="308666" y="3578609"/>
            <a:ext cx="6539129" cy="5185564"/>
          </a:xfrm>
        </p:spPr>
        <p:txBody>
          <a:bodyPr/>
          <a:lstStyle/>
          <a:p>
            <a:r>
              <a:rPr lang="en-US" sz="1000" dirty="0"/>
              <a:t>Picture: Calvary Baptist Church, Watertown, Wisconsin</a:t>
            </a:r>
          </a:p>
          <a:p>
            <a:endParaRPr lang="en-US" dirty="0"/>
          </a:p>
          <a:p>
            <a:r>
              <a:rPr lang="en-US" sz="1400" dirty="0"/>
              <a:t>Few churches require what CPAs refer to as an Independent Audit. Further, audits rarely address the financial management issues that affect the day-to-day decisions and realities of ministry.</a:t>
            </a:r>
          </a:p>
          <a:p>
            <a:endParaRPr lang="en-US" sz="1400" dirty="0"/>
          </a:p>
          <a:p>
            <a:r>
              <a:rPr lang="en-US" sz="1400" dirty="0"/>
              <a:t>MinistryCPA professionals are trained to conduct independent audits but instead of performing them, we often assist as “insiders” helping prepare ministries for audits. When no audit is required or beneficial, we have been engaged for what we have come to call an </a:t>
            </a:r>
            <a:r>
              <a:rPr lang="en-US" sz="1400" b="1" i="1" dirty="0"/>
              <a:t>operational review</a:t>
            </a:r>
            <a:r>
              <a:rPr lang="en-US" sz="1400" dirty="0"/>
              <a:t>. </a:t>
            </a:r>
          </a:p>
          <a:p>
            <a:endParaRPr lang="en-US" sz="1400" dirty="0"/>
          </a:p>
          <a:p>
            <a:r>
              <a:rPr lang="en-US" sz="1400" dirty="0"/>
              <a:t>We review church financial reports, budgets and various documents. We interview their pastors, staff and lay leaders in areas of financial stewardship.</a:t>
            </a:r>
          </a:p>
          <a:p>
            <a:r>
              <a:rPr lang="en-US" sz="1400" dirty="0"/>
              <a:t>These procedures look at </a:t>
            </a:r>
          </a:p>
          <a:p>
            <a:pPr marL="173300" indent="-173300">
              <a:buFont typeface="Arial" panose="020B0604020202020204" pitchFamily="34" charset="0"/>
              <a:buChar char="•"/>
            </a:pPr>
            <a:r>
              <a:rPr lang="en-US" sz="1400" dirty="0"/>
              <a:t>safeguards for the receipt and disbursement of funds, </a:t>
            </a:r>
          </a:p>
          <a:p>
            <a:pPr marL="173300" indent="-173300">
              <a:buFont typeface="Arial" panose="020B0604020202020204" pitchFamily="34" charset="0"/>
              <a:buChar char="•"/>
            </a:pPr>
            <a:r>
              <a:rPr lang="en-US" sz="1400" dirty="0"/>
              <a:t>budget development and reporting practices,</a:t>
            </a:r>
          </a:p>
          <a:p>
            <a:pPr marL="173300" indent="-173300">
              <a:buFont typeface="Arial" panose="020B0604020202020204" pitchFamily="34" charset="0"/>
              <a:buChar char="•"/>
            </a:pPr>
            <a:r>
              <a:rPr lang="en-US" sz="1400" dirty="0"/>
              <a:t>compensation challenges and opportunities, and </a:t>
            </a:r>
          </a:p>
          <a:p>
            <a:pPr marL="173300" indent="-173300">
              <a:buFont typeface="Arial" panose="020B0604020202020204" pitchFamily="34" charset="0"/>
              <a:buChar char="•"/>
            </a:pPr>
            <a:r>
              <a:rPr lang="en-US" sz="1400" dirty="0"/>
              <a:t>other areas depending on the needs and interests of the church.</a:t>
            </a:r>
          </a:p>
          <a:p>
            <a:pPr marL="173300" indent="-173300">
              <a:buFont typeface="Arial" panose="020B0604020202020204" pitchFamily="34" charset="0"/>
              <a:buChar char="•"/>
            </a:pPr>
            <a:endParaRPr lang="en-US" sz="1400" dirty="0"/>
          </a:p>
          <a:p>
            <a:r>
              <a:rPr lang="en-US" sz="1400" dirty="0"/>
              <a:t>Of course, every church is unique but following are some common themes we see.</a:t>
            </a:r>
          </a:p>
        </p:txBody>
      </p:sp>
      <p:sp>
        <p:nvSpPr>
          <p:cNvPr id="4" name="Slide Number Placeholder 3"/>
          <p:cNvSpPr>
            <a:spLocks noGrp="1"/>
          </p:cNvSpPr>
          <p:nvPr>
            <p:ph type="sldNum" sz="quarter" idx="5"/>
          </p:nvPr>
        </p:nvSpPr>
        <p:spPr/>
        <p:txBody>
          <a:bodyPr/>
          <a:lstStyle/>
          <a:p>
            <a:pPr defTabSz="462133">
              <a:defRPr/>
            </a:pPr>
            <a:fld id="{9838AA63-F11D-4235-9245-9BF6FDB59DF4}" type="slidenum">
              <a:rPr lang="en-US">
                <a:solidFill>
                  <a:prstClr val="black"/>
                </a:solidFill>
                <a:latin typeface="Calibri" panose="020F0502020204030204"/>
              </a:rPr>
              <a:pPr defTabSz="462133">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42546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52" indent="-231252">
              <a:buFont typeface="+mj-lt"/>
              <a:buAutoNum type="arabicPeriod"/>
            </a:pPr>
            <a:r>
              <a:rPr lang="en-US" sz="1400" dirty="0"/>
              <a:t>Most ministers have learned to live within their means and that carefulness extends to their financial leadership in the church body.</a:t>
            </a:r>
          </a:p>
          <a:p>
            <a:pPr marL="231252" indent="-231252">
              <a:buFont typeface="+mj-lt"/>
              <a:buAutoNum type="arabicPeriod"/>
            </a:pPr>
            <a:endParaRPr lang="en-US" sz="1400" dirty="0"/>
          </a:p>
          <a:p>
            <a:pPr marL="231252" indent="-231252">
              <a:buFont typeface="+mj-lt"/>
              <a:buAutoNum type="arabicPeriod"/>
            </a:pPr>
            <a:r>
              <a:rPr lang="en-US" sz="1400" dirty="0"/>
              <a:t>$19 – It’s the amount I remember as a 10-year-old boy that my Baptist pastor dad mentioning as the reason he spent several hours late into the night with his church treasurer in the days leading up the annual business meeting. The checkbook didn’t balance by $19.</a:t>
            </a:r>
          </a:p>
          <a:p>
            <a:pPr marL="231252" indent="-231252">
              <a:buFont typeface="+mj-lt"/>
              <a:buAutoNum type="arabicPeriod"/>
            </a:pPr>
            <a:endParaRPr lang="en-US" sz="1400" dirty="0"/>
          </a:p>
          <a:p>
            <a:pPr marL="231252" indent="-231252">
              <a:buFont typeface="+mj-lt"/>
              <a:buAutoNum type="arabicPeriod"/>
            </a:pPr>
            <a:r>
              <a:rPr lang="en-US" sz="1400" dirty="0"/>
              <a:t>Most pastors realize that if the church finances are a mess, people lose confidence in a lot more than finances.</a:t>
            </a:r>
          </a:p>
          <a:p>
            <a:endParaRPr lang="en-US" sz="1400" dirty="0"/>
          </a:p>
          <a:p>
            <a:r>
              <a:rPr lang="en-US" sz="1400" dirty="0"/>
              <a:t>https://unsplash.com/photos/oUiTrFhnEkE</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5</a:t>
            </a:fld>
            <a:endParaRPr lang="en-US"/>
          </a:p>
        </p:txBody>
      </p:sp>
    </p:spTree>
    <p:extLst>
      <p:ext uri="{BB962C8B-B14F-4D97-AF65-F5344CB8AC3E}">
        <p14:creationId xmlns:p14="http://schemas.microsoft.com/office/powerpoint/2010/main" val="79363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242888"/>
            <a:ext cx="4219575" cy="3165475"/>
          </a:xfrm>
        </p:spPr>
      </p:sp>
      <p:sp>
        <p:nvSpPr>
          <p:cNvPr id="3" name="Notes Placeholder 2"/>
          <p:cNvSpPr>
            <a:spLocks noGrp="1"/>
          </p:cNvSpPr>
          <p:nvPr>
            <p:ph type="body" idx="1"/>
          </p:nvPr>
        </p:nvSpPr>
        <p:spPr>
          <a:xfrm>
            <a:off x="710574" y="1653672"/>
            <a:ext cx="6297270" cy="7260440"/>
          </a:xfrm>
          <a:solidFill>
            <a:schemeClr val="bg1"/>
          </a:solidFill>
        </p:spPr>
        <p:txBody>
          <a:bodyPr/>
          <a:lstStyle/>
          <a:p>
            <a:r>
              <a:rPr lang="en-US" sz="1400" dirty="0"/>
              <a:t>Many ministers have little training or experience in leading the financial management of any organization.</a:t>
            </a:r>
          </a:p>
          <a:p>
            <a:endParaRPr lang="en-US" sz="1400" dirty="0"/>
          </a:p>
          <a:p>
            <a:r>
              <a:rPr lang="en-US" sz="1400" dirty="0"/>
              <a:t>Also, the people overseeing financial matters often have little experience in NFP matters (results of brainstorm with MinistryCPA team):</a:t>
            </a:r>
          </a:p>
          <a:p>
            <a:pPr marL="173300" indent="-173300">
              <a:buFont typeface="Arial" panose="020B0604020202020204" pitchFamily="34" charset="0"/>
              <a:buChar char="•"/>
            </a:pPr>
            <a:r>
              <a:rPr lang="en-US" sz="1400" dirty="0"/>
              <a:t>Trouble recording transactions outside routine receipts and disbursements</a:t>
            </a:r>
          </a:p>
          <a:p>
            <a:pPr marL="173300" indent="-173300">
              <a:buFont typeface="Arial" panose="020B0604020202020204" pitchFamily="34" charset="0"/>
              <a:buChar char="•"/>
            </a:pPr>
            <a:r>
              <a:rPr lang="en-US" sz="1400" dirty="0"/>
              <a:t>Lack experience in preparing and presenting reports that are conscious of users’ needs and understanding. The pastor, his associates, lay leaders and members of the congregation aren’t sure what the reports are telling them and what decisions they should lead to.</a:t>
            </a:r>
          </a:p>
          <a:p>
            <a:pPr marL="173300" indent="-173300">
              <a:buFont typeface="Arial" panose="020B0604020202020204" pitchFamily="34" charset="0"/>
              <a:buChar char="•"/>
            </a:pPr>
            <a:r>
              <a:rPr lang="en-US" sz="1400" dirty="0"/>
              <a:t>They are not sure what to do to wisely account for designated gifts and their disbursement</a:t>
            </a:r>
          </a:p>
          <a:p>
            <a:pPr marL="173300" indent="-173300">
              <a:buFont typeface="Arial" panose="020B0604020202020204" pitchFamily="34" charset="0"/>
              <a:buChar char="•"/>
            </a:pPr>
            <a:r>
              <a:rPr lang="en-US" sz="1400" dirty="0"/>
              <a:t>Unfamiliar with the nuances of ministerial compensation and benefits compliance and opportunities</a:t>
            </a:r>
          </a:p>
          <a:p>
            <a:endParaRPr lang="en-US" sz="1400" dirty="0"/>
          </a:p>
          <a:p>
            <a:pPr marL="173300" indent="-173300">
              <a:buFont typeface="Arial" panose="020B0604020202020204" pitchFamily="34" charset="0"/>
              <a:buChar char="•"/>
            </a:pPr>
            <a:r>
              <a:rPr lang="en-US" sz="1400" dirty="0"/>
              <a:t>Internal controls—I Corinthians 16.1-4 – The apostle Paul was concerned about financial accountability to protect the ministry AND those who handled the finances. </a:t>
            </a:r>
          </a:p>
          <a:p>
            <a:pPr algn="l"/>
            <a:r>
              <a:rPr lang="en-US" sz="1400" b="1" baseline="30000" dirty="0">
                <a:solidFill>
                  <a:srgbClr val="000000"/>
                </a:solidFill>
              </a:rPr>
              <a:t>1 </a:t>
            </a:r>
            <a:r>
              <a:rPr lang="en-US" sz="1400" u="sng" dirty="0">
                <a:solidFill>
                  <a:srgbClr val="000000"/>
                </a:solidFill>
              </a:rPr>
              <a:t>Now concerning the collection for the saints</a:t>
            </a:r>
            <a:r>
              <a:rPr lang="en-US" sz="1400" dirty="0">
                <a:solidFill>
                  <a:srgbClr val="000000"/>
                </a:solidFill>
              </a:rPr>
              <a:t>, </a:t>
            </a:r>
            <a:r>
              <a:rPr lang="en-US" sz="1000" dirty="0">
                <a:solidFill>
                  <a:srgbClr val="000000"/>
                </a:solidFill>
              </a:rPr>
              <a:t>as I have given order to the churches of Galatia, even so do ye.</a:t>
            </a:r>
          </a:p>
          <a:p>
            <a:pPr algn="l"/>
            <a:r>
              <a:rPr lang="en-US" sz="1000" b="1" baseline="30000" dirty="0">
                <a:solidFill>
                  <a:srgbClr val="000000"/>
                </a:solidFill>
              </a:rPr>
              <a:t>2 </a:t>
            </a:r>
            <a:r>
              <a:rPr lang="en-US" sz="1000" dirty="0">
                <a:solidFill>
                  <a:srgbClr val="000000"/>
                </a:solidFill>
              </a:rPr>
              <a:t>Upon the first day of the week let every one of you lay by him in store, as God hath prospered him, that there be no gatherings when I come.</a:t>
            </a:r>
          </a:p>
          <a:p>
            <a:pPr algn="l"/>
            <a:r>
              <a:rPr lang="en-US" sz="1000" b="1" baseline="30000" dirty="0">
                <a:solidFill>
                  <a:srgbClr val="000000"/>
                </a:solidFill>
              </a:rPr>
              <a:t>3 </a:t>
            </a:r>
            <a:r>
              <a:rPr lang="en-US" sz="1000" dirty="0">
                <a:solidFill>
                  <a:srgbClr val="000000"/>
                </a:solidFill>
              </a:rPr>
              <a:t>And when I come, whomsoever ye shall approve by your letters, them will I send to bring your liberality unto Jerusalem.</a:t>
            </a:r>
          </a:p>
          <a:p>
            <a:pPr algn="l"/>
            <a:r>
              <a:rPr lang="en-US" sz="1000" b="1" baseline="30000" dirty="0">
                <a:solidFill>
                  <a:srgbClr val="000000"/>
                </a:solidFill>
              </a:rPr>
              <a:t>4 </a:t>
            </a:r>
            <a:r>
              <a:rPr lang="en-US" sz="1000" dirty="0">
                <a:solidFill>
                  <a:srgbClr val="000000"/>
                </a:solidFill>
              </a:rPr>
              <a:t>And if it be meet that I go also,</a:t>
            </a:r>
            <a:r>
              <a:rPr lang="en-US" sz="1400" dirty="0">
                <a:solidFill>
                  <a:srgbClr val="000000"/>
                </a:solidFill>
              </a:rPr>
              <a:t> </a:t>
            </a:r>
            <a:r>
              <a:rPr lang="en-US" sz="1400" b="1" i="1" u="sng" dirty="0">
                <a:solidFill>
                  <a:srgbClr val="000000"/>
                </a:solidFill>
              </a:rPr>
              <a:t>they shall go with me</a:t>
            </a:r>
            <a:r>
              <a:rPr lang="en-US" sz="1400" dirty="0">
                <a:solidFill>
                  <a:srgbClr val="000000"/>
                </a:solidFill>
              </a:rPr>
              <a:t>. (</a:t>
            </a:r>
            <a:r>
              <a:rPr lang="en-US" sz="1400" u="sng" dirty="0">
                <a:solidFill>
                  <a:srgbClr val="000000"/>
                </a:solidFill>
              </a:rPr>
              <a:t>i.e., “I’m not carrying a bag full of money all the way to Jerusalem by myself.”</a:t>
            </a:r>
            <a:r>
              <a:rPr lang="en-US" sz="1400" dirty="0">
                <a:solidFill>
                  <a:srgbClr val="000000"/>
                </a:solidFill>
              </a:rPr>
              <a:t>)</a:t>
            </a:r>
          </a:p>
          <a:p>
            <a:endParaRPr lang="en-US" sz="1400" dirty="0"/>
          </a:p>
          <a:p>
            <a:r>
              <a:rPr lang="en-US" sz="1400" dirty="0"/>
              <a:t>It is never right to assign someone to a position of financial responsibility who in spite of impeccable integrity has been left open to suspicion of unfaithfulness in matters of money.</a:t>
            </a:r>
          </a:p>
          <a:p>
            <a:r>
              <a:rPr lang="en-US" sz="1400" dirty="0"/>
              <a:t>No one person should ever be left alone in the custody of uncounted cash.</a:t>
            </a:r>
          </a:p>
          <a:p>
            <a:endParaRPr lang="en-US" sz="1400" dirty="0"/>
          </a:p>
          <a:p>
            <a:r>
              <a:rPr lang="en-US" sz="1400" dirty="0"/>
              <a:t>https://unsplash.com/photos/oUiTrFhnEkE</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6</a:t>
            </a:fld>
            <a:endParaRPr lang="en-US"/>
          </a:p>
        </p:txBody>
      </p:sp>
    </p:spTree>
    <p:extLst>
      <p:ext uri="{BB962C8B-B14F-4D97-AF65-F5344CB8AC3E}">
        <p14:creationId xmlns:p14="http://schemas.microsoft.com/office/powerpoint/2010/main" val="400893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363538"/>
            <a:ext cx="4222750" cy="3167062"/>
          </a:xfrm>
        </p:spPr>
      </p:sp>
      <p:sp>
        <p:nvSpPr>
          <p:cNvPr id="3" name="Notes Placeholder 2"/>
          <p:cNvSpPr>
            <a:spLocks noGrp="1"/>
          </p:cNvSpPr>
          <p:nvPr>
            <p:ph type="body" idx="1"/>
          </p:nvPr>
        </p:nvSpPr>
        <p:spPr>
          <a:xfrm>
            <a:off x="710574" y="3530707"/>
            <a:ext cx="6297270" cy="5383405"/>
          </a:xfrm>
        </p:spPr>
        <p:txBody>
          <a:bodyPr/>
          <a:lstStyle/>
          <a:p>
            <a:pPr marL="462504" indent="-462504">
              <a:buFont typeface="Arial" panose="020B0604020202020204" pitchFamily="34" charset="0"/>
              <a:buChar char="•"/>
            </a:pPr>
            <a:r>
              <a:rPr lang="en-US" sz="1400" dirty="0"/>
              <a:t>Keep it simple—Start your bookkeeping process and reports with a simple cash basis. Cash in; cash out. Reports showing the beginning cash balance, plus cash in, minus cash out and ending with ending cash balance.</a:t>
            </a:r>
          </a:p>
          <a:p>
            <a:pPr marL="462504" indent="-462504">
              <a:buFont typeface="Arial" panose="020B0604020202020204" pitchFamily="34" charset="0"/>
              <a:buChar char="•"/>
            </a:pPr>
            <a:r>
              <a:rPr lang="en-US" sz="1400" dirty="0"/>
              <a:t>Create a budget and use it—Forecast income and authorize expenses as best you can for year one. Start comparing it regularly to interim totals of cash in and cash out.</a:t>
            </a:r>
          </a:p>
          <a:p>
            <a:pPr marL="462504" indent="-462504">
              <a:buFont typeface="Arial" panose="020B0604020202020204" pitchFamily="34" charset="0"/>
              <a:buChar char="•"/>
            </a:pPr>
            <a:r>
              <a:rPr lang="en-US" sz="1400" dirty="0"/>
              <a:t>Learn about ministerial compensation </a:t>
            </a:r>
          </a:p>
          <a:p>
            <a:pPr marL="925007" lvl="1" indent="-462504">
              <a:buFont typeface="Arial" panose="020B0604020202020204" pitchFamily="34" charset="0"/>
              <a:buChar char="•"/>
            </a:pPr>
            <a:r>
              <a:rPr lang="en-US" sz="1400" dirty="0"/>
              <a:t>Richard </a:t>
            </a:r>
            <a:r>
              <a:rPr lang="en-US" sz="1400" dirty="0" err="1"/>
              <a:t>Hammar’s</a:t>
            </a:r>
            <a:r>
              <a:rPr lang="en-US" sz="1400" dirty="0"/>
              <a:t> annual Church &amp; Clergy Tax Guide</a:t>
            </a:r>
          </a:p>
          <a:p>
            <a:pPr marL="925007" lvl="1" indent="-462504">
              <a:buFont typeface="Arial" panose="020B0604020202020204" pitchFamily="34" charset="0"/>
              <a:buChar char="•"/>
            </a:pPr>
            <a:r>
              <a:rPr lang="en-US" sz="1400" dirty="0"/>
              <a:t>Dan Busby’s annual Zondervan’s Minister’s Tax and Financial Guide</a:t>
            </a:r>
          </a:p>
          <a:p>
            <a:pPr marL="925007" lvl="1" indent="-462504">
              <a:buFont typeface="Arial" panose="020B0604020202020204" pitchFamily="34" charset="0"/>
              <a:buChar char="•"/>
            </a:pPr>
            <a:r>
              <a:rPr lang="en-US" sz="1400" dirty="0"/>
              <a:t>IRS website Ministers Audit Techniques Guide (2009 publication date, but it’s very helpful)</a:t>
            </a:r>
          </a:p>
          <a:p>
            <a:pPr marL="925007" lvl="1" indent="-462504">
              <a:buFont typeface="Arial" panose="020B0604020202020204" pitchFamily="34" charset="0"/>
              <a:buChar char="•"/>
            </a:pPr>
            <a:r>
              <a:rPr lang="en-US" sz="1400" dirty="0"/>
              <a:t>MinistryCPA blog</a:t>
            </a:r>
          </a:p>
          <a:p>
            <a:pPr marL="462504" indent="-462504">
              <a:buFont typeface="Arial" panose="020B0604020202020204" pitchFamily="34" charset="0"/>
              <a:buChar char="•"/>
            </a:pPr>
            <a:r>
              <a:rPr lang="en-US" sz="1400" dirty="0"/>
              <a:t>Track designated gifts—it’s a stewardship AND a legal duty</a:t>
            </a:r>
          </a:p>
          <a:p>
            <a:pPr marL="462504" indent="-462504">
              <a:buFont typeface="Arial" panose="020B0604020202020204" pitchFamily="34" charset="0"/>
              <a:buChar char="•"/>
            </a:pPr>
            <a:r>
              <a:rPr lang="en-US" sz="1400" dirty="0"/>
              <a:t>Try not to “live on the edge”—rule of thumb: hold 15% of your annual expenditures in reserve; it’s not hoarding</a:t>
            </a:r>
          </a:p>
          <a:p>
            <a:pPr marL="462504" indent="-462504">
              <a:buFont typeface="Arial" panose="020B0604020202020204" pitchFamily="34" charset="0"/>
              <a:buChar char="•"/>
            </a:pPr>
            <a:r>
              <a:rPr lang="en-US" sz="1400" dirty="0"/>
              <a:t>Protect your people and the ministry—establish accountability over cash in and cash out</a:t>
            </a:r>
          </a:p>
          <a:p>
            <a:pPr marL="462504" indent="-462504">
              <a:buFont typeface="Arial" panose="020B0604020202020204" pitchFamily="34" charset="0"/>
              <a:buChar char="•"/>
            </a:pPr>
            <a:r>
              <a:rPr lang="en-US" sz="1400" dirty="0"/>
              <a:t>Get help—ask potential advisors about their experience with churches and get references</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7</a:t>
            </a:fld>
            <a:endParaRPr lang="en-US"/>
          </a:p>
        </p:txBody>
      </p:sp>
    </p:spTree>
    <p:extLst>
      <p:ext uri="{BB962C8B-B14F-4D97-AF65-F5344CB8AC3E}">
        <p14:creationId xmlns:p14="http://schemas.microsoft.com/office/powerpoint/2010/main" val="75064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244475"/>
            <a:ext cx="4222750" cy="3167063"/>
          </a:xfrm>
        </p:spPr>
      </p:sp>
      <p:sp>
        <p:nvSpPr>
          <p:cNvPr id="3" name="Notes Placeholder 2"/>
          <p:cNvSpPr>
            <a:spLocks noGrp="1"/>
          </p:cNvSpPr>
          <p:nvPr>
            <p:ph type="body" idx="1"/>
          </p:nvPr>
        </p:nvSpPr>
        <p:spPr>
          <a:xfrm>
            <a:off x="308666" y="3578609"/>
            <a:ext cx="6539129" cy="5185564"/>
          </a:xfrm>
        </p:spPr>
        <p:txBody>
          <a:bodyPr/>
          <a:lstStyle/>
          <a:p>
            <a:r>
              <a:rPr lang="en-US" sz="1400" dirty="0"/>
              <a:t>With demonstrated faithful stewardship as the Financial Leader of the church, the minister gains credibility as a Financial Counselor. </a:t>
            </a:r>
          </a:p>
          <a:p>
            <a:r>
              <a:rPr lang="en-US" sz="1400" dirty="0"/>
              <a:t>Let’s briefly examine these three areas.</a:t>
            </a:r>
          </a:p>
        </p:txBody>
      </p:sp>
      <p:sp>
        <p:nvSpPr>
          <p:cNvPr id="4" name="Slide Number Placeholder 3"/>
          <p:cNvSpPr>
            <a:spLocks noGrp="1"/>
          </p:cNvSpPr>
          <p:nvPr>
            <p:ph type="sldNum" sz="quarter" idx="5"/>
          </p:nvPr>
        </p:nvSpPr>
        <p:spPr/>
        <p:txBody>
          <a:bodyPr/>
          <a:lstStyle/>
          <a:p>
            <a:fld id="{9838AA63-F11D-4235-9245-9BF6FDB59DF4}" type="slidenum">
              <a:rPr lang="en-US" smtClean="0"/>
              <a:t>8</a:t>
            </a:fld>
            <a:endParaRPr lang="en-US"/>
          </a:p>
        </p:txBody>
      </p:sp>
    </p:spTree>
    <p:extLst>
      <p:ext uri="{BB962C8B-B14F-4D97-AF65-F5344CB8AC3E}">
        <p14:creationId xmlns:p14="http://schemas.microsoft.com/office/powerpoint/2010/main" val="213702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244475"/>
            <a:ext cx="4222750" cy="3167063"/>
          </a:xfrm>
        </p:spPr>
      </p:sp>
      <p:sp>
        <p:nvSpPr>
          <p:cNvPr id="3" name="Notes Placeholder 2"/>
          <p:cNvSpPr>
            <a:spLocks noGrp="1"/>
          </p:cNvSpPr>
          <p:nvPr>
            <p:ph type="body" idx="1"/>
          </p:nvPr>
        </p:nvSpPr>
        <p:spPr>
          <a:xfrm>
            <a:off x="308665" y="2337950"/>
            <a:ext cx="6789028" cy="6711144"/>
          </a:xfrm>
          <a:solidFill>
            <a:schemeClr val="bg1"/>
          </a:solidFill>
        </p:spPr>
        <p:txBody>
          <a:bodyPr/>
          <a:lstStyle/>
          <a:p>
            <a:pPr defTabSz="924267">
              <a:defRPr/>
            </a:pPr>
            <a:r>
              <a:rPr lang="en-US" sz="1400" dirty="0">
                <a:solidFill>
                  <a:srgbClr val="000000"/>
                </a:solidFill>
              </a:rPr>
              <a:t>As a Christian counselor you want to disciple your brother or sister in Christ who is facing financial hardship—whether of his own doing or due to matters largely out of his control. So you must lay a Biblical foundation for your financial counsel.</a:t>
            </a:r>
            <a:endParaRPr lang="en-US" sz="1400" dirty="0"/>
          </a:p>
          <a:p>
            <a:pPr defTabSz="924267">
              <a:defRPr/>
            </a:pPr>
            <a:endParaRPr lang="en-US" sz="1400" dirty="0">
              <a:solidFill>
                <a:srgbClr val="1A264F"/>
              </a:solidFill>
            </a:endParaRPr>
          </a:p>
          <a:p>
            <a:pPr defTabSz="924267">
              <a:defRPr/>
            </a:pPr>
            <a:r>
              <a:rPr lang="en-US" sz="1400" dirty="0">
                <a:solidFill>
                  <a:srgbClr val="1A264F"/>
                </a:solidFill>
              </a:rPr>
              <a:t>Ecclesiastes 4.9-12 (KJV) – </a:t>
            </a:r>
          </a:p>
          <a:p>
            <a:pPr algn="l"/>
            <a:r>
              <a:rPr lang="en-US" sz="1400" b="1" baseline="30000" dirty="0">
                <a:solidFill>
                  <a:srgbClr val="000000"/>
                </a:solidFill>
              </a:rPr>
              <a:t>9 </a:t>
            </a:r>
            <a:r>
              <a:rPr lang="en-US" sz="1400" u="sng" dirty="0">
                <a:solidFill>
                  <a:srgbClr val="000000"/>
                </a:solidFill>
              </a:rPr>
              <a:t>Two are better than one</a:t>
            </a:r>
            <a:r>
              <a:rPr lang="en-US" sz="1400" dirty="0">
                <a:solidFill>
                  <a:srgbClr val="000000"/>
                </a:solidFill>
              </a:rPr>
              <a:t>;</a:t>
            </a:r>
            <a:r>
              <a:rPr lang="en-US" b="0" i="0" dirty="0">
                <a:solidFill>
                  <a:srgbClr val="000000"/>
                </a:solidFill>
                <a:effectLst/>
                <a:latin typeface="system-ui"/>
              </a:rPr>
              <a:t> </a:t>
            </a:r>
            <a:r>
              <a:rPr lang="en-US" sz="1000" dirty="0">
                <a:solidFill>
                  <a:srgbClr val="000000"/>
                </a:solidFill>
                <a:latin typeface="system-ui"/>
              </a:rPr>
              <a:t>because they have a good reward for their </a:t>
            </a:r>
            <a:r>
              <a:rPr lang="en-US" sz="1000" dirty="0" err="1">
                <a:solidFill>
                  <a:srgbClr val="000000"/>
                </a:solidFill>
                <a:latin typeface="system-ui"/>
              </a:rPr>
              <a:t>labour</a:t>
            </a:r>
            <a:r>
              <a:rPr lang="en-US" sz="1000" dirty="0">
                <a:solidFill>
                  <a:srgbClr val="000000"/>
                </a:solidFill>
                <a:latin typeface="system-ui"/>
              </a:rPr>
              <a:t>.</a:t>
            </a:r>
            <a:endParaRPr lang="en-US" b="0" i="0" dirty="0">
              <a:solidFill>
                <a:srgbClr val="000000"/>
              </a:solidFill>
              <a:effectLst/>
              <a:latin typeface="system-ui"/>
            </a:endParaRPr>
          </a:p>
          <a:p>
            <a:pPr algn="l"/>
            <a:r>
              <a:rPr lang="en-US" b="1" i="0" baseline="30000" dirty="0">
                <a:solidFill>
                  <a:srgbClr val="000000"/>
                </a:solidFill>
                <a:effectLst/>
                <a:latin typeface="system-ui"/>
              </a:rPr>
              <a:t>10</a:t>
            </a:r>
            <a:r>
              <a:rPr lang="en-US" sz="1400" b="1" baseline="30000" dirty="0">
                <a:solidFill>
                  <a:srgbClr val="000000"/>
                </a:solidFill>
                <a:latin typeface="system-ui"/>
              </a:rPr>
              <a:t> </a:t>
            </a:r>
            <a:r>
              <a:rPr lang="en-US" sz="1400" u="sng" dirty="0">
                <a:solidFill>
                  <a:srgbClr val="000000"/>
                </a:solidFill>
                <a:latin typeface="system-ui"/>
              </a:rPr>
              <a:t>For if they fall, the one will lift up his fellow</a:t>
            </a:r>
            <a:r>
              <a:rPr lang="en-US" b="0" i="0" dirty="0">
                <a:solidFill>
                  <a:srgbClr val="000000"/>
                </a:solidFill>
                <a:effectLst/>
                <a:latin typeface="system-ui"/>
              </a:rPr>
              <a:t>: </a:t>
            </a:r>
            <a:r>
              <a:rPr lang="en-US" sz="1000" dirty="0">
                <a:solidFill>
                  <a:srgbClr val="000000"/>
                </a:solidFill>
                <a:latin typeface="system-ui"/>
              </a:rPr>
              <a:t>but woe to him that is alone when he </a:t>
            </a:r>
            <a:r>
              <a:rPr lang="en-US" sz="1000" dirty="0" err="1">
                <a:solidFill>
                  <a:srgbClr val="000000"/>
                </a:solidFill>
                <a:latin typeface="system-ui"/>
              </a:rPr>
              <a:t>falleth</a:t>
            </a:r>
            <a:r>
              <a:rPr lang="en-US" sz="1000" dirty="0">
                <a:solidFill>
                  <a:srgbClr val="000000"/>
                </a:solidFill>
                <a:latin typeface="system-ui"/>
              </a:rPr>
              <a:t>; for he hath not another to help him up.</a:t>
            </a:r>
          </a:p>
          <a:p>
            <a:pPr algn="l"/>
            <a:r>
              <a:rPr lang="en-US" sz="1000" b="1" baseline="30000" dirty="0">
                <a:solidFill>
                  <a:srgbClr val="000000"/>
                </a:solidFill>
                <a:latin typeface="system-ui"/>
              </a:rPr>
              <a:t>11 </a:t>
            </a:r>
            <a:r>
              <a:rPr lang="en-US" sz="1000" dirty="0">
                <a:solidFill>
                  <a:srgbClr val="000000"/>
                </a:solidFill>
                <a:latin typeface="system-ui"/>
              </a:rPr>
              <a:t>Again, if two lie together, then they have heat: but how can one be warm alone?</a:t>
            </a:r>
          </a:p>
          <a:p>
            <a:pPr algn="l"/>
            <a:r>
              <a:rPr lang="en-US" sz="1000" b="1" baseline="30000" dirty="0">
                <a:solidFill>
                  <a:srgbClr val="000000"/>
                </a:solidFill>
                <a:latin typeface="system-ui"/>
              </a:rPr>
              <a:t>12 </a:t>
            </a:r>
            <a:r>
              <a:rPr lang="en-US" sz="1000" dirty="0">
                <a:solidFill>
                  <a:srgbClr val="000000"/>
                </a:solidFill>
                <a:latin typeface="system-ui"/>
              </a:rPr>
              <a:t>And if one prevail against him, two shall withstand him; and a threefold cord is not quickly broken.</a:t>
            </a:r>
          </a:p>
          <a:p>
            <a:endParaRPr lang="en-US" dirty="0"/>
          </a:p>
          <a:p>
            <a:r>
              <a:rPr lang="en-US" sz="1400" dirty="0"/>
              <a:t>I have come to believe that there is a threefold cord of weapons available for the arsenal of a follower of Christ who greatly desires a life and testimony of personal holiness and integrity—integrity in matters of morality, the mouth and money.</a:t>
            </a:r>
          </a:p>
          <a:p>
            <a:endParaRPr lang="en-US" dirty="0"/>
          </a:p>
          <a:p>
            <a:r>
              <a:rPr lang="en-US" dirty="0"/>
              <a:t>Psalm 119.11 – </a:t>
            </a:r>
            <a:r>
              <a:rPr lang="en-US" sz="1000" dirty="0">
                <a:solidFill>
                  <a:srgbClr val="000000"/>
                </a:solidFill>
                <a:latin typeface="system-ui"/>
              </a:rPr>
              <a:t>Thy word have I hid in mine heart, that I might not sin against thee. </a:t>
            </a:r>
            <a:r>
              <a:rPr lang="en-US" sz="1400" dirty="0">
                <a:solidFill>
                  <a:srgbClr val="000000"/>
                </a:solidFill>
                <a:latin typeface="system-ui"/>
              </a:rPr>
              <a:t>[Offer Scripture to memorize and remind </a:t>
            </a:r>
            <a:r>
              <a:rPr lang="en-US" sz="1400" dirty="0" err="1">
                <a:solidFill>
                  <a:srgbClr val="000000"/>
                </a:solidFill>
                <a:latin typeface="system-ui"/>
              </a:rPr>
              <a:t>themn</a:t>
            </a:r>
            <a:r>
              <a:rPr lang="en-US" sz="1400" dirty="0">
                <a:solidFill>
                  <a:srgbClr val="000000"/>
                </a:solidFill>
                <a:latin typeface="system-ui"/>
              </a:rPr>
              <a:t> of stewardship principles.]</a:t>
            </a:r>
            <a:endParaRPr lang="en-US" b="0" i="0" dirty="0">
              <a:solidFill>
                <a:srgbClr val="000000"/>
              </a:solidFill>
              <a:effectLst/>
              <a:latin typeface="system-ui"/>
            </a:endParaRPr>
          </a:p>
          <a:p>
            <a:endParaRPr lang="en-US" b="0" i="0" dirty="0">
              <a:solidFill>
                <a:srgbClr val="000000"/>
              </a:solidFill>
              <a:effectLst/>
              <a:latin typeface="system-ui"/>
            </a:endParaRPr>
          </a:p>
          <a:p>
            <a:r>
              <a:rPr lang="en-US" b="0" i="0" dirty="0">
                <a:solidFill>
                  <a:srgbClr val="000000"/>
                </a:solidFill>
                <a:effectLst/>
                <a:latin typeface="system-ui"/>
              </a:rPr>
              <a:t>Galatians 5.25 – </a:t>
            </a:r>
            <a:r>
              <a:rPr lang="en-US" sz="1000" dirty="0">
                <a:solidFill>
                  <a:srgbClr val="000000"/>
                </a:solidFill>
                <a:latin typeface="system-ui"/>
              </a:rPr>
              <a:t>If we live in the Spirit, let us also walk in the Spirit.</a:t>
            </a:r>
            <a:r>
              <a:rPr lang="en-US" sz="1000" dirty="0"/>
              <a:t> </a:t>
            </a:r>
            <a:r>
              <a:rPr lang="en-US" dirty="0"/>
              <a:t>[Encourage sensitivity to the Spirit of God who indwells them.]</a:t>
            </a:r>
          </a:p>
          <a:p>
            <a:endParaRPr lang="en-US" b="0" i="0" dirty="0">
              <a:solidFill>
                <a:srgbClr val="000000"/>
              </a:solidFill>
              <a:effectLst/>
              <a:latin typeface="system-ui"/>
            </a:endParaRPr>
          </a:p>
          <a:p>
            <a:r>
              <a:rPr lang="en-US" b="0" i="0" dirty="0">
                <a:solidFill>
                  <a:srgbClr val="000000"/>
                </a:solidFill>
                <a:effectLst/>
                <a:latin typeface="system-ui"/>
              </a:rPr>
              <a:t>Proverb 18.22 – </a:t>
            </a:r>
            <a:r>
              <a:rPr lang="en-US" sz="1000" dirty="0">
                <a:solidFill>
                  <a:srgbClr val="000000"/>
                </a:solidFill>
                <a:latin typeface="system-ui"/>
              </a:rPr>
              <a:t>Whoso </a:t>
            </a:r>
            <a:r>
              <a:rPr lang="en-US" sz="1000" dirty="0" err="1">
                <a:solidFill>
                  <a:srgbClr val="000000"/>
                </a:solidFill>
                <a:latin typeface="system-ui"/>
              </a:rPr>
              <a:t>findeth</a:t>
            </a:r>
            <a:r>
              <a:rPr lang="en-US" sz="1000" dirty="0">
                <a:solidFill>
                  <a:srgbClr val="000000"/>
                </a:solidFill>
                <a:latin typeface="system-ui"/>
              </a:rPr>
              <a:t> a wife </a:t>
            </a:r>
            <a:r>
              <a:rPr lang="en-US" sz="1000" dirty="0" err="1">
                <a:solidFill>
                  <a:srgbClr val="000000"/>
                </a:solidFill>
                <a:latin typeface="system-ui"/>
              </a:rPr>
              <a:t>findeth</a:t>
            </a:r>
            <a:r>
              <a:rPr lang="en-US" sz="1000" dirty="0">
                <a:solidFill>
                  <a:srgbClr val="000000"/>
                </a:solidFill>
                <a:latin typeface="system-ui"/>
              </a:rPr>
              <a:t> a good thing, and </a:t>
            </a:r>
            <a:r>
              <a:rPr lang="en-US" sz="1000" dirty="0" err="1">
                <a:solidFill>
                  <a:srgbClr val="000000"/>
                </a:solidFill>
                <a:latin typeface="system-ui"/>
              </a:rPr>
              <a:t>obtaineth</a:t>
            </a:r>
            <a:r>
              <a:rPr lang="en-US" sz="1000" dirty="0">
                <a:solidFill>
                  <a:srgbClr val="000000"/>
                </a:solidFill>
                <a:latin typeface="system-ui"/>
              </a:rPr>
              <a:t> </a:t>
            </a:r>
            <a:r>
              <a:rPr lang="en-US" sz="1000" dirty="0" err="1">
                <a:solidFill>
                  <a:srgbClr val="000000"/>
                </a:solidFill>
                <a:latin typeface="system-ui"/>
              </a:rPr>
              <a:t>favour</a:t>
            </a:r>
            <a:r>
              <a:rPr lang="en-US" sz="1000" dirty="0">
                <a:solidFill>
                  <a:srgbClr val="000000"/>
                </a:solidFill>
                <a:latin typeface="system-ui"/>
              </a:rPr>
              <a:t> of the </a:t>
            </a:r>
            <a:r>
              <a:rPr lang="en-US" sz="1000" cap="small" dirty="0">
                <a:solidFill>
                  <a:srgbClr val="000000"/>
                </a:solidFill>
                <a:latin typeface="system-ui"/>
              </a:rPr>
              <a:t>Lord</a:t>
            </a:r>
            <a:r>
              <a:rPr lang="en-US" sz="1000" dirty="0">
                <a:solidFill>
                  <a:srgbClr val="000000"/>
                </a:solidFill>
                <a:latin typeface="system-ui"/>
              </a:rPr>
              <a:t>. </a:t>
            </a:r>
            <a:r>
              <a:rPr lang="en-US" sz="1400" dirty="0">
                <a:solidFill>
                  <a:srgbClr val="000000"/>
                </a:solidFill>
                <a:latin typeface="system-ui"/>
              </a:rPr>
              <a:t>[Team them that communication must be transparent in the home.]</a:t>
            </a:r>
            <a:endParaRPr lang="en-US" b="0" i="0" dirty="0">
              <a:solidFill>
                <a:srgbClr val="000000"/>
              </a:solidFill>
              <a:effectLst/>
              <a:latin typeface="system-ui"/>
            </a:endParaRPr>
          </a:p>
          <a:p>
            <a:r>
              <a:rPr lang="en-US" b="0" i="0" dirty="0">
                <a:solidFill>
                  <a:srgbClr val="000000"/>
                </a:solidFill>
                <a:effectLst/>
                <a:latin typeface="system-ui"/>
              </a:rPr>
              <a:t>I Peter 3.7 – </a:t>
            </a:r>
            <a:r>
              <a:rPr lang="en-US" sz="1000" dirty="0">
                <a:solidFill>
                  <a:srgbClr val="000000"/>
                </a:solidFill>
                <a:latin typeface="system-ui"/>
              </a:rPr>
              <a:t>Likewise, ye husbands, dwell with them according to knowledge, giving </a:t>
            </a:r>
            <a:r>
              <a:rPr lang="en-US" sz="1000" dirty="0" err="1">
                <a:solidFill>
                  <a:srgbClr val="000000"/>
                </a:solidFill>
                <a:latin typeface="system-ui"/>
              </a:rPr>
              <a:t>honour</a:t>
            </a:r>
            <a:r>
              <a:rPr lang="en-US" sz="1000" dirty="0">
                <a:solidFill>
                  <a:srgbClr val="000000"/>
                </a:solidFill>
                <a:latin typeface="system-ui"/>
              </a:rPr>
              <a:t> unto the wife, as unto the weaker vessel, and as being heirs together of the grace of life; that your prayers be not hindered.</a:t>
            </a:r>
          </a:p>
          <a:p>
            <a:endParaRPr lang="en-US" b="0" i="0" dirty="0">
              <a:solidFill>
                <a:srgbClr val="000000"/>
              </a:solidFill>
              <a:effectLst/>
              <a:latin typeface="system-ui"/>
            </a:endParaRPr>
          </a:p>
          <a:p>
            <a:r>
              <a:rPr lang="en-US" b="0" i="0" dirty="0">
                <a:solidFill>
                  <a:srgbClr val="000000"/>
                </a:solidFill>
                <a:effectLst/>
                <a:latin typeface="system-ui"/>
              </a:rPr>
              <a:t>II Samuel 1.26 – </a:t>
            </a:r>
            <a:r>
              <a:rPr lang="en-US" sz="1000" dirty="0">
                <a:solidFill>
                  <a:srgbClr val="000000"/>
                </a:solidFill>
                <a:latin typeface="system-ui"/>
              </a:rPr>
              <a:t>I (David) am distressed for thee, my brother Jonathan: very pleasant hast thou been unto me: thy love to me was wonderful, passing the love of women. </a:t>
            </a:r>
            <a:r>
              <a:rPr lang="en-US" sz="1400" dirty="0">
                <a:solidFill>
                  <a:srgbClr val="000000"/>
                </a:solidFill>
                <a:latin typeface="system-ui"/>
              </a:rPr>
              <a:t>[Encourage accountability to mature fellow believers.]</a:t>
            </a:r>
            <a:endParaRPr lang="en-US" b="0" i="0" dirty="0">
              <a:solidFill>
                <a:srgbClr val="000000"/>
              </a:solidFill>
              <a:effectLst/>
              <a:latin typeface="system-ui"/>
            </a:endParaRPr>
          </a:p>
          <a:p>
            <a:endParaRPr lang="en-US" b="0" i="0" dirty="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9838AA63-F11D-4235-9245-9BF6FDB59DF4}" type="slidenum">
              <a:rPr lang="en-US" smtClean="0"/>
              <a:t>9</a:t>
            </a:fld>
            <a:endParaRPr lang="en-US"/>
          </a:p>
        </p:txBody>
      </p:sp>
    </p:spTree>
    <p:extLst>
      <p:ext uri="{BB962C8B-B14F-4D97-AF65-F5344CB8AC3E}">
        <p14:creationId xmlns:p14="http://schemas.microsoft.com/office/powerpoint/2010/main" val="236422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1212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61846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9477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91675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CD644-53E6-4272-B5A2-2986758417A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3984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CCD644-53E6-4272-B5A2-2986758417A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69101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CCD644-53E6-4272-B5A2-2986758417AC}"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66058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CCD644-53E6-4272-B5A2-2986758417AC}"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73890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CD644-53E6-4272-B5A2-2986758417AC}"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23967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CD644-53E6-4272-B5A2-2986758417A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55005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CD644-53E6-4272-B5A2-2986758417A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8666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CD644-53E6-4272-B5A2-2986758417AC}" type="datetimeFigureOut">
              <a:rPr lang="en-US" smtClean="0"/>
              <a:t>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51517-F68C-42AD-A369-2980C85D728F}" type="slidenum">
              <a:rPr lang="en-US" smtClean="0"/>
              <a:t>‹#›</a:t>
            </a:fld>
            <a:endParaRPr lang="en-US"/>
          </a:p>
        </p:txBody>
      </p:sp>
    </p:spTree>
    <p:extLst>
      <p:ext uri="{BB962C8B-B14F-4D97-AF65-F5344CB8AC3E}">
        <p14:creationId xmlns:p14="http://schemas.microsoft.com/office/powerpoint/2010/main" val="3934438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17A11-88E5-4016-87D0-F1BCFBF4953B}"/>
              </a:ext>
            </a:extLst>
          </p:cNvPr>
          <p:cNvSpPr txBox="1"/>
          <p:nvPr/>
        </p:nvSpPr>
        <p:spPr>
          <a:xfrm>
            <a:off x="3396342" y="2880415"/>
            <a:ext cx="5460274" cy="1630471"/>
          </a:xfrm>
          <a:prstGeom prst="rect">
            <a:avLst/>
          </a:prstGeom>
          <a:noFill/>
        </p:spPr>
        <p:txBody>
          <a:bodyPr wrap="square" rtlCol="0">
            <a:spAutoFit/>
          </a:bodyPr>
          <a:lstStyle/>
          <a:p>
            <a:r>
              <a:rPr lang="en-US" sz="3200" spc="300" dirty="0">
                <a:solidFill>
                  <a:srgbClr val="1A264F"/>
                </a:solidFill>
                <a:cs typeface="Dubai Light" panose="020B0303030403030204" pitchFamily="34" charset="-78"/>
              </a:rPr>
              <a:t>Presented by </a:t>
            </a:r>
          </a:p>
          <a:p>
            <a:r>
              <a:rPr lang="en-US" sz="3200" spc="300" dirty="0">
                <a:solidFill>
                  <a:srgbClr val="1A264F"/>
                </a:solidFill>
                <a:cs typeface="Dubai Light" panose="020B0303030403030204" pitchFamily="34" charset="-78"/>
              </a:rPr>
              <a:t>Corey A. Pfaffe, CPA, PhD</a:t>
            </a:r>
          </a:p>
          <a:p>
            <a:r>
              <a:rPr lang="en-US" sz="3200" spc="300" dirty="0">
                <a:solidFill>
                  <a:srgbClr val="1A264F"/>
                </a:solidFill>
                <a:cs typeface="Dubai Light" panose="020B0303030403030204" pitchFamily="34" charset="-78"/>
              </a:rPr>
              <a:t>February 2021</a:t>
            </a:r>
          </a:p>
        </p:txBody>
      </p:sp>
      <p:sp>
        <p:nvSpPr>
          <p:cNvPr id="13" name="TextBox 12">
            <a:extLst>
              <a:ext uri="{FF2B5EF4-FFF2-40B4-BE49-F238E27FC236}">
                <a16:creationId xmlns:a16="http://schemas.microsoft.com/office/drawing/2014/main" id="{D36C710E-B83B-4A34-92F0-2D8381B09DC2}"/>
              </a:ext>
            </a:extLst>
          </p:cNvPr>
          <p:cNvSpPr txBox="1"/>
          <p:nvPr/>
        </p:nvSpPr>
        <p:spPr>
          <a:xfrm>
            <a:off x="319796" y="335322"/>
            <a:ext cx="8523758" cy="1938992"/>
          </a:xfrm>
          <a:prstGeom prst="rect">
            <a:avLst/>
          </a:prstGeom>
          <a:noFill/>
          <a:ln>
            <a:solidFill>
              <a:schemeClr val="accent1">
                <a:lumMod val="50000"/>
              </a:schemeClr>
            </a:solidFill>
          </a:ln>
        </p:spPr>
        <p:txBody>
          <a:bodyPr wrap="square" rtlCol="0">
            <a:spAutoFit/>
          </a:bodyPr>
          <a:lstStyle/>
          <a:p>
            <a:pPr algn="ctr"/>
            <a:r>
              <a:rPr lang="en-US" sz="4000" dirty="0">
                <a:solidFill>
                  <a:srgbClr val="1A264F"/>
                </a:solidFill>
                <a:latin typeface="+mj-lt"/>
              </a:rPr>
              <a:t>Faithfulness in Stewardship:</a:t>
            </a:r>
          </a:p>
          <a:p>
            <a:pPr algn="ctr"/>
            <a:r>
              <a:rPr lang="en-US" sz="4000" dirty="0">
                <a:solidFill>
                  <a:srgbClr val="1A264F"/>
                </a:solidFill>
                <a:latin typeface="+mj-lt"/>
              </a:rPr>
              <a:t>The Minister as </a:t>
            </a:r>
          </a:p>
          <a:p>
            <a:pPr algn="ctr"/>
            <a:r>
              <a:rPr lang="en-US" sz="4000" dirty="0">
                <a:solidFill>
                  <a:srgbClr val="1A264F"/>
                </a:solidFill>
                <a:latin typeface="+mj-lt"/>
              </a:rPr>
              <a:t>Financial Counselor and Leader</a:t>
            </a:r>
          </a:p>
        </p:txBody>
      </p:sp>
      <p:pic>
        <p:nvPicPr>
          <p:cNvPr id="15" name="Picture 14" descr="A person wearing a suit and tie&#10;&#10;Description automatically generated">
            <a:extLst>
              <a:ext uri="{FF2B5EF4-FFF2-40B4-BE49-F238E27FC236}">
                <a16:creationId xmlns:a16="http://schemas.microsoft.com/office/drawing/2014/main" id="{F3C0849A-5F14-4FE3-9EC8-8E3A6F225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94" y="2814164"/>
            <a:ext cx="1762972" cy="17629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84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071154"/>
            <a:ext cx="8523758" cy="5045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rgbClr val="1A264F"/>
                </a:solidFill>
                <a:latin typeface="+mj-lt"/>
              </a:rPr>
              <a:t>Proverb 22.3</a:t>
            </a:r>
          </a:p>
          <a:p>
            <a:pPr>
              <a:buFont typeface="Wingdings" panose="05000000000000000000" pitchFamily="2" charset="2"/>
              <a:buChar char="ü"/>
            </a:pPr>
            <a:r>
              <a:rPr lang="en-US" dirty="0">
                <a:solidFill>
                  <a:srgbClr val="1A264F"/>
                </a:solidFill>
                <a:latin typeface="+mj-lt"/>
              </a:rPr>
              <a:t>Proverb 22.7</a:t>
            </a:r>
          </a:p>
          <a:p>
            <a:pPr>
              <a:buFont typeface="Wingdings" panose="05000000000000000000" pitchFamily="2" charset="2"/>
              <a:buChar char="ü"/>
            </a:pPr>
            <a:endParaRPr lang="en-US" dirty="0">
              <a:solidFill>
                <a:srgbClr val="1A264F"/>
              </a:solidFill>
              <a:latin typeface="+mj-lt"/>
            </a:endParaRPr>
          </a:p>
          <a:p>
            <a:pPr>
              <a:buFont typeface="Wingdings" panose="05000000000000000000" pitchFamily="2" charset="2"/>
              <a:buChar char="ü"/>
            </a:pPr>
            <a:endParaRPr lang="en-US" dirty="0">
              <a:solidFill>
                <a:srgbClr val="1A264F"/>
              </a:solidFill>
              <a:latin typeface="+mj-lt"/>
            </a:endParaRPr>
          </a:p>
          <a:p>
            <a:pPr>
              <a:buFont typeface="Wingdings" panose="05000000000000000000" pitchFamily="2" charset="2"/>
              <a:buChar char="ü"/>
            </a:pPr>
            <a:endParaRPr lang="en-US" dirty="0">
              <a:solidFill>
                <a:srgbClr val="1A264F"/>
              </a:solidFill>
              <a:latin typeface="+mj-lt"/>
            </a:endParaRPr>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584775"/>
          </a:xfrm>
          <a:prstGeom prst="rect">
            <a:avLst/>
          </a:prstGeom>
          <a:noFill/>
        </p:spPr>
        <p:txBody>
          <a:bodyPr wrap="square" rtlCol="0">
            <a:spAutoFit/>
          </a:bodyPr>
          <a:lstStyle/>
          <a:p>
            <a:r>
              <a:rPr lang="en-US" sz="3200" dirty="0">
                <a:solidFill>
                  <a:srgbClr val="1A264F"/>
                </a:solidFill>
              </a:rPr>
              <a:t>Bible Foundation: Integrity in Matters of Money</a:t>
            </a:r>
          </a:p>
        </p:txBody>
      </p:sp>
      <p:sp>
        <p:nvSpPr>
          <p:cNvPr id="3" name="TextBox 2">
            <a:extLst>
              <a:ext uri="{FF2B5EF4-FFF2-40B4-BE49-F238E27FC236}">
                <a16:creationId xmlns:a16="http://schemas.microsoft.com/office/drawing/2014/main" id="{D1512B05-D3CA-4D21-8AB1-5031DC41CDFA}"/>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The Minister as Financial Counsellor and Leader</a:t>
            </a:r>
          </a:p>
        </p:txBody>
      </p:sp>
      <p:sp>
        <p:nvSpPr>
          <p:cNvPr id="5" name="TextBox 4">
            <a:extLst>
              <a:ext uri="{FF2B5EF4-FFF2-40B4-BE49-F238E27FC236}">
                <a16:creationId xmlns:a16="http://schemas.microsoft.com/office/drawing/2014/main" id="{B9FC2964-4705-42C5-8A2A-17E55AFA420F}"/>
              </a:ext>
            </a:extLst>
          </p:cNvPr>
          <p:cNvSpPr txBox="1"/>
          <p:nvPr/>
        </p:nvSpPr>
        <p:spPr>
          <a:xfrm rot="161156">
            <a:off x="3006526" y="1239270"/>
            <a:ext cx="5753068" cy="2677656"/>
          </a:xfrm>
          <a:prstGeom prst="rect">
            <a:avLst/>
          </a:prstGeom>
          <a:solidFill>
            <a:schemeClr val="accent1">
              <a:lumMod val="40000"/>
              <a:lumOff val="60000"/>
            </a:schemeClr>
          </a:solidFill>
          <a:ln w="38100">
            <a:solidFill>
              <a:schemeClr val="accent1">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2800" dirty="0"/>
              <a:t>The Costs of Debt</a:t>
            </a:r>
          </a:p>
          <a:p>
            <a:pPr marL="457200" indent="-457200">
              <a:buFont typeface="Arial" panose="020B0604020202020204" pitchFamily="34" charset="0"/>
              <a:buChar char="•"/>
            </a:pPr>
            <a:r>
              <a:rPr lang="en-US" sz="2800" dirty="0"/>
              <a:t>Interest—the borrow pays more than the amount he borrows</a:t>
            </a:r>
          </a:p>
          <a:p>
            <a:pPr marL="457200" indent="-457200">
              <a:buFont typeface="Arial" panose="020B0604020202020204" pitchFamily="34" charset="0"/>
              <a:buChar char="•"/>
            </a:pPr>
            <a:r>
              <a:rPr lang="en-US" sz="2800" dirty="0"/>
              <a:t>Servitude—the borrower has promised his future earnings in exchange for a current purchase</a:t>
            </a:r>
          </a:p>
        </p:txBody>
      </p:sp>
    </p:spTree>
    <p:extLst>
      <p:ext uri="{BB962C8B-B14F-4D97-AF65-F5344CB8AC3E}">
        <p14:creationId xmlns:p14="http://schemas.microsoft.com/office/powerpoint/2010/main" val="4734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5" name="TextBox 14">
            <a:extLst>
              <a:ext uri="{FF2B5EF4-FFF2-40B4-BE49-F238E27FC236}">
                <a16:creationId xmlns:a16="http://schemas.microsoft.com/office/drawing/2014/main" id="{6720FF70-6765-48C2-8D46-436F2C185836}"/>
              </a:ext>
            </a:extLst>
          </p:cNvPr>
          <p:cNvSpPr txBox="1"/>
          <p:nvPr/>
        </p:nvSpPr>
        <p:spPr>
          <a:xfrm>
            <a:off x="274320" y="357635"/>
            <a:ext cx="5473337" cy="11174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dirty="0">
                <a:solidFill>
                  <a:srgbClr val="000000"/>
                </a:solidFill>
                <a:latin typeface="+mj-lt"/>
                <a:ea typeface="+mj-ea"/>
                <a:cs typeface="+mj-cs"/>
              </a:rPr>
              <a:t>Three key components to every successful budget</a:t>
            </a:r>
          </a:p>
        </p:txBody>
      </p:sp>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143691" y="2272143"/>
            <a:ext cx="5107578" cy="37888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r>
              <a:rPr lang="en-US" sz="2800" dirty="0">
                <a:solidFill>
                  <a:srgbClr val="000000"/>
                </a:solidFill>
              </a:rPr>
              <a:t>a plan for monthly INs and OUTs</a:t>
            </a:r>
          </a:p>
          <a:p>
            <a:pPr marL="0" lvl="1"/>
            <a:r>
              <a:rPr lang="en-US" sz="2800" dirty="0">
                <a:solidFill>
                  <a:srgbClr val="000000"/>
                </a:solidFill>
              </a:rPr>
              <a:t>a plan to use the monthly budget each pay period</a:t>
            </a:r>
          </a:p>
          <a:p>
            <a:pPr marL="0" lvl="1"/>
            <a:r>
              <a:rPr lang="en-US" sz="2800" dirty="0">
                <a:solidFill>
                  <a:srgbClr val="000000"/>
                </a:solidFill>
              </a:rPr>
              <a:t>a plan to stay on track between pay periods</a:t>
            </a:r>
          </a:p>
          <a:p>
            <a:endParaRPr lang="en-US" dirty="0">
              <a:solidFill>
                <a:srgbClr val="000000"/>
              </a:solidFill>
            </a:endParaRP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BFE2DC18-CD8E-40E8-943C-A3527EA50F33}"/>
              </a:ext>
            </a:extLst>
          </p:cNvPr>
          <p:cNvPicPr>
            <a:picLocks noChangeAspect="1"/>
          </p:cNvPicPr>
          <p:nvPr/>
        </p:nvPicPr>
        <p:blipFill>
          <a:blip r:embed="rId4"/>
          <a:stretch>
            <a:fillRect/>
          </a:stretch>
        </p:blipFill>
        <p:spPr>
          <a:xfrm>
            <a:off x="5127568" y="2514617"/>
            <a:ext cx="3924300" cy="2428875"/>
          </a:xfrm>
          <a:prstGeom prst="rect">
            <a:avLst/>
          </a:prstGeom>
        </p:spPr>
      </p:pic>
      <p:sp>
        <p:nvSpPr>
          <p:cNvPr id="8" name="TextBox 7">
            <a:extLst>
              <a:ext uri="{FF2B5EF4-FFF2-40B4-BE49-F238E27FC236}">
                <a16:creationId xmlns:a16="http://schemas.microsoft.com/office/drawing/2014/main" id="{85B2D5A1-73B4-4939-B775-2EEBEC385241}"/>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A264F"/>
                </a:solidFill>
                <a:effectLst/>
                <a:uLnTx/>
                <a:uFillTx/>
                <a:latin typeface="Calibri Light" panose="020F0302020204030204"/>
                <a:ea typeface="+mn-ea"/>
                <a:cs typeface="+mn-cs"/>
              </a:rPr>
              <a:t>Faithfulness in Stewardship: The Minister as Financial Counsellor and Leader</a:t>
            </a:r>
          </a:p>
        </p:txBody>
      </p:sp>
    </p:spTree>
    <p:extLst>
      <p:ext uri="{BB962C8B-B14F-4D97-AF65-F5344CB8AC3E}">
        <p14:creationId xmlns:p14="http://schemas.microsoft.com/office/powerpoint/2010/main" val="306241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163CF6-F772-43D5-A0A2-B947DD2709AF}"/>
              </a:ext>
            </a:extLst>
          </p:cNvPr>
          <p:cNvPicPr>
            <a:picLocks noChangeAspect="1"/>
          </p:cNvPicPr>
          <p:nvPr/>
        </p:nvPicPr>
        <p:blipFill>
          <a:blip r:embed="rId3"/>
          <a:stretch>
            <a:fillRect/>
          </a:stretch>
        </p:blipFill>
        <p:spPr>
          <a:xfrm>
            <a:off x="6936377" y="3607038"/>
            <a:ext cx="1897502" cy="2390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18F71156-5AA3-461D-80B3-7945FDD845C4}"/>
              </a:ext>
            </a:extLst>
          </p:cNvPr>
          <p:cNvPicPr>
            <a:picLocks noChangeAspect="1"/>
          </p:cNvPicPr>
          <p:nvPr/>
        </p:nvPicPr>
        <p:blipFill>
          <a:blip r:embed="rId4"/>
          <a:stretch>
            <a:fillRect/>
          </a:stretch>
        </p:blipFill>
        <p:spPr>
          <a:xfrm>
            <a:off x="7491992" y="329589"/>
            <a:ext cx="1341887"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27E4C582-077A-438F-9971-C0F6B0AB3775}"/>
              </a:ext>
            </a:extLst>
          </p:cNvPr>
          <p:cNvSpPr txBox="1"/>
          <p:nvPr/>
        </p:nvSpPr>
        <p:spPr>
          <a:xfrm>
            <a:off x="3230114" y="100140"/>
            <a:ext cx="4261878" cy="3108543"/>
          </a:xfrm>
          <a:prstGeom prst="rect">
            <a:avLst/>
          </a:prstGeom>
          <a:noFill/>
        </p:spPr>
        <p:txBody>
          <a:bodyPr wrap="square" rtlCol="0">
            <a:spAutoFit/>
          </a:bodyPr>
          <a:lstStyle/>
          <a:p>
            <a:r>
              <a:rPr lang="en-US" sz="2800" b="1" i="1" dirty="0">
                <a:solidFill>
                  <a:schemeClr val="accent1">
                    <a:lumMod val="50000"/>
                  </a:schemeClr>
                </a:solidFill>
              </a:rPr>
              <a:t>Destinations</a:t>
            </a:r>
            <a:r>
              <a:rPr lang="en-US" sz="2400" dirty="0">
                <a:solidFill>
                  <a:schemeClr val="accent1">
                    <a:lumMod val="50000"/>
                  </a:schemeClr>
                </a:solidFill>
              </a:rPr>
              <a:t>:</a:t>
            </a:r>
          </a:p>
          <a:p>
            <a:r>
              <a:rPr lang="en-US" sz="2400" dirty="0">
                <a:solidFill>
                  <a:schemeClr val="accent1">
                    <a:lumMod val="50000"/>
                  </a:schemeClr>
                </a:solidFill>
              </a:rPr>
              <a:t>1 – save $1,000 for emergencies</a:t>
            </a:r>
          </a:p>
          <a:p>
            <a:r>
              <a:rPr lang="en-US" sz="2400" dirty="0">
                <a:solidFill>
                  <a:schemeClr val="accent1">
                    <a:lumMod val="50000"/>
                  </a:schemeClr>
                </a:solidFill>
              </a:rPr>
              <a:t>2 – pay off credit cards</a:t>
            </a:r>
          </a:p>
          <a:p>
            <a:r>
              <a:rPr lang="en-US" sz="2400" dirty="0">
                <a:solidFill>
                  <a:schemeClr val="accent1">
                    <a:lumMod val="50000"/>
                  </a:schemeClr>
                </a:solidFill>
              </a:rPr>
              <a:t>3 – pay off consumer debt</a:t>
            </a:r>
          </a:p>
          <a:p>
            <a:r>
              <a:rPr lang="en-US" sz="2400" dirty="0">
                <a:solidFill>
                  <a:schemeClr val="accent1">
                    <a:lumMod val="50000"/>
                  </a:schemeClr>
                </a:solidFill>
              </a:rPr>
              <a:t>4 – adjust your plan</a:t>
            </a:r>
          </a:p>
          <a:p>
            <a:r>
              <a:rPr lang="en-US" sz="2400" dirty="0">
                <a:solidFill>
                  <a:schemeClr val="accent1">
                    <a:lumMod val="50000"/>
                  </a:schemeClr>
                </a:solidFill>
              </a:rPr>
              <a:t>5 – save for the future</a:t>
            </a:r>
          </a:p>
          <a:p>
            <a:r>
              <a:rPr lang="en-US" sz="2400" dirty="0">
                <a:solidFill>
                  <a:schemeClr val="accent1">
                    <a:lumMod val="50000"/>
                  </a:schemeClr>
                </a:solidFill>
              </a:rPr>
              <a:t>6 – invest wisely</a:t>
            </a:r>
          </a:p>
          <a:p>
            <a:r>
              <a:rPr lang="en-US" sz="2400" dirty="0">
                <a:solidFill>
                  <a:schemeClr val="accent1">
                    <a:lumMod val="50000"/>
                  </a:schemeClr>
                </a:solidFill>
              </a:rPr>
              <a:t>7 – leave a legacy</a:t>
            </a:r>
          </a:p>
        </p:txBody>
      </p:sp>
      <p:sp>
        <p:nvSpPr>
          <p:cNvPr id="4" name="TextBox 3">
            <a:extLst>
              <a:ext uri="{FF2B5EF4-FFF2-40B4-BE49-F238E27FC236}">
                <a16:creationId xmlns:a16="http://schemas.microsoft.com/office/drawing/2014/main" id="{A38233A9-735D-49F3-AFD7-2C483F3DEB00}"/>
              </a:ext>
            </a:extLst>
          </p:cNvPr>
          <p:cNvSpPr txBox="1"/>
          <p:nvPr/>
        </p:nvSpPr>
        <p:spPr>
          <a:xfrm>
            <a:off x="177799" y="2926548"/>
            <a:ext cx="6758578" cy="3108543"/>
          </a:xfrm>
          <a:prstGeom prst="rect">
            <a:avLst/>
          </a:prstGeom>
          <a:noFill/>
        </p:spPr>
        <p:txBody>
          <a:bodyPr wrap="square" rtlCol="0">
            <a:spAutoFit/>
          </a:bodyPr>
          <a:lstStyle/>
          <a:p>
            <a:r>
              <a:rPr lang="en-US" sz="2800" b="1" i="1" dirty="0">
                <a:solidFill>
                  <a:schemeClr val="accent1">
                    <a:lumMod val="50000"/>
                  </a:schemeClr>
                </a:solidFill>
              </a:rPr>
              <a:t>Baby Steps</a:t>
            </a:r>
            <a:r>
              <a:rPr lang="en-US" sz="2400" dirty="0">
                <a:solidFill>
                  <a:schemeClr val="accent1">
                    <a:lumMod val="50000"/>
                  </a:schemeClr>
                </a:solidFill>
              </a:rPr>
              <a:t>:</a:t>
            </a:r>
          </a:p>
          <a:p>
            <a:r>
              <a:rPr lang="en-US" sz="2400" dirty="0">
                <a:solidFill>
                  <a:schemeClr val="accent1">
                    <a:lumMod val="50000"/>
                  </a:schemeClr>
                </a:solidFill>
              </a:rPr>
              <a:t>1 – save $1,000 for emergencies</a:t>
            </a:r>
          </a:p>
          <a:p>
            <a:r>
              <a:rPr lang="en-US" sz="2400" dirty="0">
                <a:solidFill>
                  <a:schemeClr val="accent1">
                    <a:lumMod val="50000"/>
                  </a:schemeClr>
                </a:solidFill>
              </a:rPr>
              <a:t>2 – pay off all debt (except the house)</a:t>
            </a:r>
          </a:p>
          <a:p>
            <a:r>
              <a:rPr lang="en-US" sz="2400" dirty="0">
                <a:solidFill>
                  <a:schemeClr val="accent1">
                    <a:lumMod val="50000"/>
                  </a:schemeClr>
                </a:solidFill>
              </a:rPr>
              <a:t>3 – save three to six month’s expenses</a:t>
            </a:r>
          </a:p>
          <a:p>
            <a:r>
              <a:rPr lang="en-US" sz="2400" dirty="0">
                <a:solidFill>
                  <a:schemeClr val="accent1">
                    <a:lumMod val="50000"/>
                  </a:schemeClr>
                </a:solidFill>
              </a:rPr>
              <a:t>4 – save 15% of income into retirement</a:t>
            </a:r>
          </a:p>
          <a:p>
            <a:r>
              <a:rPr lang="en-US" sz="2400" dirty="0">
                <a:solidFill>
                  <a:schemeClr val="accent1">
                    <a:lumMod val="50000"/>
                  </a:schemeClr>
                </a:solidFill>
              </a:rPr>
              <a:t>5 – save for your children’s college education</a:t>
            </a:r>
          </a:p>
          <a:p>
            <a:r>
              <a:rPr lang="en-US" sz="2400" dirty="0">
                <a:solidFill>
                  <a:schemeClr val="accent1">
                    <a:lumMod val="50000"/>
                  </a:schemeClr>
                </a:solidFill>
              </a:rPr>
              <a:t>6 – pay off mortgage early</a:t>
            </a:r>
          </a:p>
          <a:p>
            <a:r>
              <a:rPr lang="en-US" sz="2400" dirty="0">
                <a:solidFill>
                  <a:schemeClr val="accent1">
                    <a:lumMod val="50000"/>
                  </a:schemeClr>
                </a:solidFill>
              </a:rPr>
              <a:t>7 – build wealth and give</a:t>
            </a:r>
          </a:p>
        </p:txBody>
      </p:sp>
      <p:sp>
        <p:nvSpPr>
          <p:cNvPr id="5" name="TextBox 4">
            <a:extLst>
              <a:ext uri="{FF2B5EF4-FFF2-40B4-BE49-F238E27FC236}">
                <a16:creationId xmlns:a16="http://schemas.microsoft.com/office/drawing/2014/main" id="{5AE8326B-EC8A-4198-9625-9D1E225C2BD0}"/>
              </a:ext>
            </a:extLst>
          </p:cNvPr>
          <p:cNvSpPr txBox="1"/>
          <p:nvPr/>
        </p:nvSpPr>
        <p:spPr>
          <a:xfrm>
            <a:off x="310121" y="329589"/>
            <a:ext cx="2798839" cy="1569660"/>
          </a:xfrm>
          <a:prstGeom prst="rect">
            <a:avLst/>
          </a:prstGeom>
          <a:noFill/>
        </p:spPr>
        <p:txBody>
          <a:bodyPr wrap="square" rtlCol="0">
            <a:spAutoFit/>
          </a:bodyPr>
          <a:lstStyle/>
          <a:p>
            <a:r>
              <a:rPr lang="en-US" sz="3200" dirty="0">
                <a:solidFill>
                  <a:srgbClr val="1A264F"/>
                </a:solidFill>
              </a:rPr>
              <a:t>Family Budgeting: Resources</a:t>
            </a:r>
          </a:p>
        </p:txBody>
      </p:sp>
      <p:sp>
        <p:nvSpPr>
          <p:cNvPr id="7" name="TextBox 6">
            <a:extLst>
              <a:ext uri="{FF2B5EF4-FFF2-40B4-BE49-F238E27FC236}">
                <a16:creationId xmlns:a16="http://schemas.microsoft.com/office/drawing/2014/main" id="{F54D3044-D0E1-4CAC-A439-C671A428206D}"/>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A264F"/>
                </a:solidFill>
                <a:effectLst/>
                <a:uLnTx/>
                <a:uFillTx/>
                <a:latin typeface="Calibri Light" panose="020F0302020204030204"/>
                <a:ea typeface="+mn-ea"/>
                <a:cs typeface="+mn-cs"/>
              </a:rPr>
              <a:t>Faithfulness in Stewardship: The Minister as Financial Counsellor and Leader</a:t>
            </a:r>
          </a:p>
        </p:txBody>
      </p:sp>
    </p:spTree>
    <p:extLst>
      <p:ext uri="{BB962C8B-B14F-4D97-AF65-F5344CB8AC3E}">
        <p14:creationId xmlns:p14="http://schemas.microsoft.com/office/powerpoint/2010/main" val="345355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17A11-88E5-4016-87D0-F1BCFBF4953B}"/>
              </a:ext>
            </a:extLst>
          </p:cNvPr>
          <p:cNvSpPr txBox="1"/>
          <p:nvPr/>
        </p:nvSpPr>
        <p:spPr>
          <a:xfrm>
            <a:off x="129759" y="1467934"/>
            <a:ext cx="4218835" cy="954107"/>
          </a:xfrm>
          <a:prstGeom prst="rect">
            <a:avLst/>
          </a:prstGeom>
          <a:noFill/>
          <a:ln>
            <a:solidFill>
              <a:schemeClr val="accent1">
                <a:lumMod val="50000"/>
              </a:schemeClr>
            </a:solidFill>
          </a:ln>
        </p:spPr>
        <p:txBody>
          <a:bodyPr wrap="square" rtlCol="0">
            <a:spAutoFit/>
          </a:bodyPr>
          <a:lstStyle/>
          <a:p>
            <a:pPr algn="ctr"/>
            <a:r>
              <a:rPr lang="en-US" sz="2800" spc="300" dirty="0">
                <a:solidFill>
                  <a:srgbClr val="1A264F"/>
                </a:solidFill>
                <a:cs typeface="Dubai Light" panose="020B0303030403030204" pitchFamily="34" charset="-78"/>
              </a:rPr>
              <a:t>REACHING GLOBALLY, </a:t>
            </a:r>
          </a:p>
          <a:p>
            <a:pPr algn="ctr"/>
            <a:r>
              <a:rPr lang="en-US" sz="2800" spc="300" dirty="0">
                <a:solidFill>
                  <a:srgbClr val="1A264F"/>
                </a:solidFill>
                <a:cs typeface="Dubai Light" panose="020B0303030403030204" pitchFamily="34" charset="-78"/>
              </a:rPr>
              <a:t>SERVING PERSONALLY</a:t>
            </a:r>
          </a:p>
        </p:txBody>
      </p:sp>
      <p:pic>
        <p:nvPicPr>
          <p:cNvPr id="5" name="Picture 4" descr="A close up of a logo&#10;&#10;Description automatically generated">
            <a:extLst>
              <a:ext uri="{FF2B5EF4-FFF2-40B4-BE49-F238E27FC236}">
                <a16:creationId xmlns:a16="http://schemas.microsoft.com/office/drawing/2014/main" id="{4DCA32A4-8F3C-486E-912C-93D5C9FF1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8" y="243892"/>
            <a:ext cx="4218836" cy="954106"/>
          </a:xfrm>
          <a:prstGeom prst="rect">
            <a:avLst/>
          </a:prstGeom>
        </p:spPr>
      </p:pic>
      <p:sp>
        <p:nvSpPr>
          <p:cNvPr id="13" name="TextBox 12">
            <a:extLst>
              <a:ext uri="{FF2B5EF4-FFF2-40B4-BE49-F238E27FC236}">
                <a16:creationId xmlns:a16="http://schemas.microsoft.com/office/drawing/2014/main" id="{D36C710E-B83B-4A34-92F0-2D8381B09DC2}"/>
              </a:ext>
            </a:extLst>
          </p:cNvPr>
          <p:cNvSpPr txBox="1"/>
          <p:nvPr/>
        </p:nvSpPr>
        <p:spPr>
          <a:xfrm>
            <a:off x="129758" y="3250728"/>
            <a:ext cx="8726859"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a:solidFill>
                  <a:srgbClr val="1A264F"/>
                </a:solidFill>
                <a:latin typeface="+mj-lt"/>
              </a:rPr>
              <a:t>Our </a:t>
            </a:r>
            <a:r>
              <a:rPr lang="en-US" sz="2800" dirty="0">
                <a:solidFill>
                  <a:srgbClr val="1A264F"/>
                </a:solidFill>
                <a:latin typeface="+mj-lt"/>
              </a:rPr>
              <a:t>Mission: To help others improve their financial stewardship</a:t>
            </a:r>
          </a:p>
        </p:txBody>
      </p:sp>
      <p:pic>
        <p:nvPicPr>
          <p:cNvPr id="6" name="Picture 5">
            <a:extLst>
              <a:ext uri="{FF2B5EF4-FFF2-40B4-BE49-F238E27FC236}">
                <a16:creationId xmlns:a16="http://schemas.microsoft.com/office/drawing/2014/main" id="{88FC7F9C-4F1F-4E52-BC8B-DBB1A08B3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91" y="247810"/>
            <a:ext cx="4189326" cy="2792884"/>
          </a:xfrm>
          <a:prstGeom prst="rect">
            <a:avLst/>
          </a:prstGeom>
          <a:ln w="38100" cap="sq">
            <a:solidFill>
              <a:srgbClr val="000000"/>
            </a:solidFill>
            <a:prstDash val="solid"/>
            <a:miter lim="800000"/>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264830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17A11-88E5-4016-87D0-F1BCFBF4953B}"/>
              </a:ext>
            </a:extLst>
          </p:cNvPr>
          <p:cNvSpPr txBox="1"/>
          <p:nvPr/>
        </p:nvSpPr>
        <p:spPr>
          <a:xfrm>
            <a:off x="129759" y="1467934"/>
            <a:ext cx="4218835" cy="954107"/>
          </a:xfrm>
          <a:prstGeom prst="rect">
            <a:avLst/>
          </a:prstGeom>
          <a:noFill/>
          <a:ln>
            <a:solidFill>
              <a:schemeClr val="accent1">
                <a:lumMod val="50000"/>
              </a:schemeClr>
            </a:solidFill>
          </a:ln>
        </p:spPr>
        <p:txBody>
          <a:bodyPr wrap="square" rtlCol="0">
            <a:spAutoFit/>
          </a:bodyPr>
          <a:lstStyle/>
          <a:p>
            <a:pPr algn="ctr"/>
            <a:r>
              <a:rPr lang="en-US" sz="2800" spc="300" dirty="0">
                <a:solidFill>
                  <a:srgbClr val="1A264F"/>
                </a:solidFill>
                <a:cs typeface="Dubai Light" panose="020B0303030403030204" pitchFamily="34" charset="-78"/>
              </a:rPr>
              <a:t>REACHING GLOBALLY, </a:t>
            </a:r>
          </a:p>
          <a:p>
            <a:pPr algn="ctr"/>
            <a:r>
              <a:rPr lang="en-US" sz="2800" spc="300" dirty="0">
                <a:solidFill>
                  <a:srgbClr val="1A264F"/>
                </a:solidFill>
                <a:cs typeface="Dubai Light" panose="020B0303030403030204" pitchFamily="34" charset="-78"/>
              </a:rPr>
              <a:t>SERVING PERSONALLY</a:t>
            </a:r>
          </a:p>
        </p:txBody>
      </p:sp>
      <p:pic>
        <p:nvPicPr>
          <p:cNvPr id="5" name="Picture 4" descr="A close up of a logo&#10;&#10;Description automatically generated">
            <a:extLst>
              <a:ext uri="{FF2B5EF4-FFF2-40B4-BE49-F238E27FC236}">
                <a16:creationId xmlns:a16="http://schemas.microsoft.com/office/drawing/2014/main" id="{4DCA32A4-8F3C-486E-912C-93D5C9FF1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8" y="243892"/>
            <a:ext cx="4218836" cy="954106"/>
          </a:xfrm>
          <a:prstGeom prst="rect">
            <a:avLst/>
          </a:prstGeom>
        </p:spPr>
      </p:pic>
      <p:sp>
        <p:nvSpPr>
          <p:cNvPr id="13" name="TextBox 12">
            <a:extLst>
              <a:ext uri="{FF2B5EF4-FFF2-40B4-BE49-F238E27FC236}">
                <a16:creationId xmlns:a16="http://schemas.microsoft.com/office/drawing/2014/main" id="{D36C710E-B83B-4A34-92F0-2D8381B09DC2}"/>
              </a:ext>
            </a:extLst>
          </p:cNvPr>
          <p:cNvSpPr txBox="1"/>
          <p:nvPr/>
        </p:nvSpPr>
        <p:spPr>
          <a:xfrm>
            <a:off x="129758" y="3250728"/>
            <a:ext cx="8726859" cy="2677656"/>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rgbClr val="1A264F"/>
                </a:solidFill>
                <a:latin typeface="+mj-lt"/>
              </a:rPr>
              <a:t>Four accounting professionals and three administrative staff located at offices in Watertown, Wisconsin</a:t>
            </a:r>
          </a:p>
          <a:p>
            <a:pPr marL="457200" indent="-457200">
              <a:buFont typeface="Wingdings" panose="05000000000000000000" pitchFamily="2" charset="2"/>
              <a:buChar char="ü"/>
            </a:pPr>
            <a:r>
              <a:rPr lang="en-US" sz="2800" dirty="0">
                <a:solidFill>
                  <a:srgbClr val="1A264F"/>
                </a:solidFill>
                <a:latin typeface="+mj-lt"/>
              </a:rPr>
              <a:t>Church and Christian ministry clients in most U.S. States and virtually every Continent</a:t>
            </a:r>
          </a:p>
          <a:p>
            <a:pPr marL="457200" indent="-457200">
              <a:buFont typeface="Wingdings" panose="05000000000000000000" pitchFamily="2" charset="2"/>
              <a:buChar char="ü"/>
            </a:pPr>
            <a:r>
              <a:rPr lang="en-US" sz="2800" dirty="0">
                <a:solidFill>
                  <a:srgbClr val="1A264F"/>
                </a:solidFill>
                <a:latin typeface="+mj-lt"/>
              </a:rPr>
              <a:t>Our Mission: To help others improve their financial stewardship</a:t>
            </a:r>
          </a:p>
        </p:txBody>
      </p:sp>
      <p:pic>
        <p:nvPicPr>
          <p:cNvPr id="6" name="Picture 5">
            <a:extLst>
              <a:ext uri="{FF2B5EF4-FFF2-40B4-BE49-F238E27FC236}">
                <a16:creationId xmlns:a16="http://schemas.microsoft.com/office/drawing/2014/main" id="{88FC7F9C-4F1F-4E52-BC8B-DBB1A08B3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91" y="247810"/>
            <a:ext cx="4189326" cy="2792884"/>
          </a:xfrm>
          <a:prstGeom prst="rect">
            <a:avLst/>
          </a:prstGeom>
          <a:ln w="38100" cap="sq">
            <a:solidFill>
              <a:srgbClr val="000000"/>
            </a:solidFill>
            <a:prstDash val="solid"/>
            <a:miter lim="800000"/>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214630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071154"/>
            <a:ext cx="8523758" cy="5045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rgbClr val="1A264F"/>
                </a:solidFill>
                <a:latin typeface="+mj-lt"/>
              </a:rPr>
              <a:t>The minister as financial counselor</a:t>
            </a:r>
          </a:p>
          <a:p>
            <a:pPr>
              <a:buFont typeface="Wingdings" panose="05000000000000000000" pitchFamily="2" charset="2"/>
              <a:buChar char="ü"/>
            </a:pPr>
            <a:r>
              <a:rPr lang="en-US" dirty="0">
                <a:solidFill>
                  <a:srgbClr val="1A264F"/>
                </a:solidFill>
                <a:latin typeface="+mj-lt"/>
              </a:rPr>
              <a:t>The minister as financial leader</a:t>
            </a:r>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584775"/>
          </a:xfrm>
          <a:prstGeom prst="rect">
            <a:avLst/>
          </a:prstGeom>
          <a:noFill/>
        </p:spPr>
        <p:txBody>
          <a:bodyPr wrap="square" rtlCol="0">
            <a:spAutoFit/>
          </a:bodyPr>
          <a:lstStyle/>
          <a:p>
            <a:r>
              <a:rPr lang="en-US" sz="3200" dirty="0">
                <a:solidFill>
                  <a:srgbClr val="1A264F"/>
                </a:solidFill>
              </a:rPr>
              <a:t>Topics</a:t>
            </a:r>
          </a:p>
        </p:txBody>
      </p:sp>
      <p:sp>
        <p:nvSpPr>
          <p:cNvPr id="3" name="TextBox 2">
            <a:extLst>
              <a:ext uri="{FF2B5EF4-FFF2-40B4-BE49-F238E27FC236}">
                <a16:creationId xmlns:a16="http://schemas.microsoft.com/office/drawing/2014/main" id="{D1512B05-D3CA-4D21-8AB1-5031DC41CDFA}"/>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The Minister as Financial Counsellor and Leader</a:t>
            </a:r>
          </a:p>
        </p:txBody>
      </p:sp>
      <p:sp>
        <p:nvSpPr>
          <p:cNvPr id="2" name="TextBox 1">
            <a:extLst>
              <a:ext uri="{FF2B5EF4-FFF2-40B4-BE49-F238E27FC236}">
                <a16:creationId xmlns:a16="http://schemas.microsoft.com/office/drawing/2014/main" id="{312FCE69-18EC-4E5B-BDCF-B7B9F042102A}"/>
              </a:ext>
            </a:extLst>
          </p:cNvPr>
          <p:cNvSpPr txBox="1"/>
          <p:nvPr/>
        </p:nvSpPr>
        <p:spPr>
          <a:xfrm rot="21293015">
            <a:off x="470263" y="2481943"/>
            <a:ext cx="8007531" cy="523220"/>
          </a:xfrm>
          <a:prstGeom prst="rect">
            <a:avLst/>
          </a:prstGeom>
          <a:noFill/>
        </p:spPr>
        <p:txBody>
          <a:bodyPr wrap="square" rtlCol="0">
            <a:spAutoFit/>
          </a:bodyPr>
          <a:lstStyle/>
          <a:p>
            <a:pPr algn="ctr"/>
            <a:r>
              <a:rPr lang="en-US" sz="2800" b="1" dirty="0">
                <a:solidFill>
                  <a:srgbClr val="C00000"/>
                </a:solidFill>
                <a:latin typeface="+mj-lt"/>
              </a:rPr>
              <a:t>Complications for the Pastor as Financial Counselor</a:t>
            </a:r>
          </a:p>
        </p:txBody>
      </p:sp>
    </p:spTree>
    <p:extLst>
      <p:ext uri="{BB962C8B-B14F-4D97-AF65-F5344CB8AC3E}">
        <p14:creationId xmlns:p14="http://schemas.microsoft.com/office/powerpoint/2010/main" val="218511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6720FF70-6765-48C2-8D46-436F2C185836}"/>
              </a:ext>
            </a:extLst>
          </p:cNvPr>
          <p:cNvSpPr txBox="1"/>
          <p:nvPr/>
        </p:nvSpPr>
        <p:spPr>
          <a:xfrm>
            <a:off x="785460" y="759805"/>
            <a:ext cx="772989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rPr>
              <a:t>The Minister as Financial Leader</a:t>
            </a:r>
          </a:p>
        </p:txBody>
      </p:sp>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839491" y="2494450"/>
            <a:ext cx="7577911" cy="3563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Financial leadership strengths and weaknesses we see at </a:t>
            </a:r>
          </a:p>
          <a:p>
            <a:pPr marL="1714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36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345162D-CBD9-4D8C-ABC0-F3A1CFCB49C9}"/>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A264F"/>
                </a:solidFill>
                <a:effectLst/>
                <a:uLnTx/>
                <a:uFillTx/>
                <a:latin typeface="Calibri Light" panose="020F0302020204030204"/>
                <a:ea typeface="+mn-ea"/>
                <a:cs typeface="+mn-cs"/>
              </a:rPr>
              <a:t>Faithfulness in Stewardship: The Minister as Financial Counsellor and Leader</a:t>
            </a:r>
          </a:p>
        </p:txBody>
      </p:sp>
      <p:pic>
        <p:nvPicPr>
          <p:cNvPr id="5" name="Picture 4">
            <a:extLst>
              <a:ext uri="{FF2B5EF4-FFF2-40B4-BE49-F238E27FC236}">
                <a16:creationId xmlns:a16="http://schemas.microsoft.com/office/drawing/2014/main" id="{6F7865E3-251D-4B48-B0E6-923395283A68}"/>
              </a:ext>
            </a:extLst>
          </p:cNvPr>
          <p:cNvPicPr>
            <a:picLocks noChangeAspect="1"/>
          </p:cNvPicPr>
          <p:nvPr/>
        </p:nvPicPr>
        <p:blipFill>
          <a:blip r:embed="rId3"/>
          <a:stretch>
            <a:fillRect/>
          </a:stretch>
        </p:blipFill>
        <p:spPr>
          <a:xfrm>
            <a:off x="4545873" y="3468319"/>
            <a:ext cx="4425079" cy="2531343"/>
          </a:xfrm>
          <a:prstGeom prst="rect">
            <a:avLst/>
          </a:prstGeom>
        </p:spPr>
      </p:pic>
      <p:pic>
        <p:nvPicPr>
          <p:cNvPr id="6" name="Picture 5" descr="A close up of a logo&#10;&#10;Description automatically generated">
            <a:extLst>
              <a:ext uri="{FF2B5EF4-FFF2-40B4-BE49-F238E27FC236}">
                <a16:creationId xmlns:a16="http://schemas.microsoft.com/office/drawing/2014/main" id="{A0459A81-DC62-4D44-82E6-D6404BD7A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636" y="3632035"/>
            <a:ext cx="3255475" cy="736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44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071154"/>
            <a:ext cx="8523758" cy="5045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Personal integrity</a:t>
            </a:r>
          </a:p>
          <a:p>
            <a:pPr marL="457200" indent="-457200"/>
            <a:r>
              <a:rPr lang="en-US" dirty="0"/>
              <a:t>Value laypeople with training and experience in organizational finance</a:t>
            </a:r>
          </a:p>
          <a:p>
            <a:pPr marL="457200" indent="-457200"/>
            <a:r>
              <a:rPr lang="en-US" sz="2800" dirty="0"/>
              <a:t>Willingness to learn</a:t>
            </a:r>
          </a:p>
          <a:p>
            <a:pPr marL="457200" indent="-457200"/>
            <a:endParaRPr lang="en-US" sz="3200" dirty="0"/>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584775"/>
          </a:xfrm>
          <a:prstGeom prst="rect">
            <a:avLst/>
          </a:prstGeom>
          <a:noFill/>
        </p:spPr>
        <p:txBody>
          <a:bodyPr wrap="square" rtlCol="0">
            <a:spAutoFit/>
          </a:bodyPr>
          <a:lstStyle/>
          <a:p>
            <a:r>
              <a:rPr lang="en-US" sz="3200" dirty="0">
                <a:solidFill>
                  <a:srgbClr val="1A264F"/>
                </a:solidFill>
              </a:rPr>
              <a:t>Financial Leadership Strengths</a:t>
            </a:r>
          </a:p>
        </p:txBody>
      </p:sp>
      <p:pic>
        <p:nvPicPr>
          <p:cNvPr id="2" name="Picture 1">
            <a:extLst>
              <a:ext uri="{FF2B5EF4-FFF2-40B4-BE49-F238E27FC236}">
                <a16:creationId xmlns:a16="http://schemas.microsoft.com/office/drawing/2014/main" id="{7F7689BF-2345-4CD2-BB12-EB08E478083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026479" y="2769817"/>
            <a:ext cx="4702897" cy="334666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3318850-2C44-4117-A5BE-B3FDD1E478A8}"/>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A264F"/>
                </a:solidFill>
                <a:effectLst/>
                <a:uLnTx/>
                <a:uFillTx/>
                <a:latin typeface="Calibri Light" panose="020F0302020204030204"/>
                <a:ea typeface="+mn-ea"/>
                <a:cs typeface="+mn-cs"/>
              </a:rPr>
              <a:t>Faithfulness in Stewardship: The Minister as Financial Counsellor and Leader</a:t>
            </a:r>
          </a:p>
        </p:txBody>
      </p:sp>
    </p:spTree>
    <p:extLst>
      <p:ext uri="{BB962C8B-B14F-4D97-AF65-F5344CB8AC3E}">
        <p14:creationId xmlns:p14="http://schemas.microsoft.com/office/powerpoint/2010/main" val="241826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071154"/>
            <a:ext cx="8523758" cy="5045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Lack of personal knowledge</a:t>
            </a:r>
          </a:p>
          <a:p>
            <a:pPr marL="457200" indent="-457200">
              <a:buFont typeface="Arial" panose="020B0604020202020204" pitchFamily="34" charset="0"/>
              <a:buChar char="•"/>
            </a:pPr>
            <a:r>
              <a:rPr lang="en-US" dirty="0"/>
              <a:t>Lack of knowledge by staff and volunteers</a:t>
            </a:r>
          </a:p>
          <a:p>
            <a:pPr marL="457200" indent="-457200">
              <a:buFont typeface="Arial" panose="020B0604020202020204" pitchFamily="34" charset="0"/>
              <a:buChar char="•"/>
            </a:pPr>
            <a:r>
              <a:rPr lang="en-US" dirty="0"/>
              <a:t>Lack of protection for the ministry and for those serving</a:t>
            </a:r>
          </a:p>
          <a:p>
            <a:pPr marL="457200" indent="-457200"/>
            <a:endParaRPr lang="en-US" sz="3200" dirty="0"/>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584775"/>
          </a:xfrm>
          <a:prstGeom prst="rect">
            <a:avLst/>
          </a:prstGeom>
          <a:noFill/>
        </p:spPr>
        <p:txBody>
          <a:bodyPr wrap="square" rtlCol="0">
            <a:spAutoFit/>
          </a:bodyPr>
          <a:lstStyle/>
          <a:p>
            <a:r>
              <a:rPr lang="en-US" sz="3200" dirty="0">
                <a:solidFill>
                  <a:srgbClr val="1A264F"/>
                </a:solidFill>
              </a:rPr>
              <a:t>Financial Leadership Weaknesses</a:t>
            </a:r>
          </a:p>
        </p:txBody>
      </p:sp>
      <p:pic>
        <p:nvPicPr>
          <p:cNvPr id="2" name="Picture 1">
            <a:extLst>
              <a:ext uri="{FF2B5EF4-FFF2-40B4-BE49-F238E27FC236}">
                <a16:creationId xmlns:a16="http://schemas.microsoft.com/office/drawing/2014/main" id="{7F7689BF-2345-4CD2-BB12-EB08E478083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16138" y="3318458"/>
            <a:ext cx="3817741" cy="271677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7BDFB64-1ADB-4A00-BAE9-1BD29C454E81}"/>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A264F"/>
                </a:solidFill>
                <a:effectLst/>
                <a:uLnTx/>
                <a:uFillTx/>
                <a:latin typeface="Calibri Light" panose="020F0302020204030204"/>
                <a:ea typeface="+mn-ea"/>
                <a:cs typeface="+mn-cs"/>
              </a:rPr>
              <a:t>Faithfulness in Stewardship: The Minister as Financial Counsellor and Leader</a:t>
            </a:r>
          </a:p>
        </p:txBody>
      </p:sp>
    </p:spTree>
    <p:extLst>
      <p:ext uri="{BB962C8B-B14F-4D97-AF65-F5344CB8AC3E}">
        <p14:creationId xmlns:p14="http://schemas.microsoft.com/office/powerpoint/2010/main" val="156090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406807"/>
            <a:ext cx="8523758" cy="4709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Keep it simple</a:t>
            </a:r>
          </a:p>
          <a:p>
            <a:pPr marL="457200" indent="-457200">
              <a:buFont typeface="Arial" panose="020B0604020202020204" pitchFamily="34" charset="0"/>
              <a:buChar char="•"/>
            </a:pPr>
            <a:r>
              <a:rPr lang="en-US" dirty="0"/>
              <a:t>Create a budget and use it</a:t>
            </a:r>
          </a:p>
          <a:p>
            <a:pPr marL="457200" indent="-457200">
              <a:buFont typeface="Arial" panose="020B0604020202020204" pitchFamily="34" charset="0"/>
              <a:buChar char="•"/>
            </a:pPr>
            <a:r>
              <a:rPr lang="en-US" dirty="0"/>
              <a:t>Learn about ministerial compensation</a:t>
            </a:r>
          </a:p>
          <a:p>
            <a:pPr marL="457200" indent="-457200">
              <a:buFont typeface="Arial" panose="020B0604020202020204" pitchFamily="34" charset="0"/>
              <a:buChar char="•"/>
            </a:pPr>
            <a:r>
              <a:rPr lang="en-US" dirty="0"/>
              <a:t>Track designated gifts</a:t>
            </a:r>
          </a:p>
          <a:p>
            <a:pPr marL="457200" indent="-457200">
              <a:buFont typeface="Arial" panose="020B0604020202020204" pitchFamily="34" charset="0"/>
              <a:buChar char="•"/>
            </a:pPr>
            <a:r>
              <a:rPr lang="en-US" dirty="0"/>
              <a:t>Try not to “live on the edge”</a:t>
            </a:r>
          </a:p>
          <a:p>
            <a:pPr marL="457200" indent="-457200">
              <a:buFont typeface="Arial" panose="020B0604020202020204" pitchFamily="34" charset="0"/>
              <a:buChar char="•"/>
            </a:pPr>
            <a:r>
              <a:rPr lang="en-US" dirty="0"/>
              <a:t>Protect your people and the ministry</a:t>
            </a:r>
          </a:p>
          <a:p>
            <a:pPr marL="457200" indent="-457200">
              <a:buFont typeface="Arial" panose="020B0604020202020204" pitchFamily="34" charset="0"/>
              <a:buChar char="•"/>
            </a:pPr>
            <a:r>
              <a:rPr lang="en-US" dirty="0"/>
              <a:t>Get help</a:t>
            </a:r>
          </a:p>
          <a:p>
            <a:pPr marL="457200" indent="-457200"/>
            <a:endParaRPr lang="en-US" sz="3200" dirty="0"/>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1077218"/>
          </a:xfrm>
          <a:prstGeom prst="rect">
            <a:avLst/>
          </a:prstGeom>
          <a:noFill/>
        </p:spPr>
        <p:txBody>
          <a:bodyPr wrap="square" rtlCol="0">
            <a:spAutoFit/>
          </a:bodyPr>
          <a:lstStyle/>
          <a:p>
            <a:r>
              <a:rPr lang="en-US" sz="3200" dirty="0">
                <a:solidFill>
                  <a:srgbClr val="1A264F"/>
                </a:solidFill>
              </a:rPr>
              <a:t>“What do we do? We’re truly at Ground Zero in terms of financial leadership.”</a:t>
            </a:r>
          </a:p>
        </p:txBody>
      </p:sp>
      <p:pic>
        <p:nvPicPr>
          <p:cNvPr id="2" name="Picture 1">
            <a:extLst>
              <a:ext uri="{FF2B5EF4-FFF2-40B4-BE49-F238E27FC236}">
                <a16:creationId xmlns:a16="http://schemas.microsoft.com/office/drawing/2014/main" id="{7F7689BF-2345-4CD2-BB12-EB08E478083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20119" y="4958011"/>
            <a:ext cx="1513760" cy="107721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7BDFB64-1ADB-4A00-BAE9-1BD29C454E81}"/>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A264F"/>
                </a:solidFill>
                <a:effectLst/>
                <a:uLnTx/>
                <a:uFillTx/>
                <a:latin typeface="Calibri Light" panose="020F0302020204030204"/>
                <a:ea typeface="+mn-ea"/>
                <a:cs typeface="+mn-cs"/>
              </a:rPr>
              <a:t>Faithfulness in Stewardship: The Minister as Financial Counsellor and Leader</a:t>
            </a:r>
          </a:p>
        </p:txBody>
      </p:sp>
    </p:spTree>
    <p:extLst>
      <p:ext uri="{BB962C8B-B14F-4D97-AF65-F5344CB8AC3E}">
        <p14:creationId xmlns:p14="http://schemas.microsoft.com/office/powerpoint/2010/main" val="188763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TextBox 14">
            <a:extLst>
              <a:ext uri="{FF2B5EF4-FFF2-40B4-BE49-F238E27FC236}">
                <a16:creationId xmlns:a16="http://schemas.microsoft.com/office/drawing/2014/main" id="{6720FF70-6765-48C2-8D46-436F2C185836}"/>
              </a:ext>
            </a:extLst>
          </p:cNvPr>
          <p:cNvSpPr txBox="1"/>
          <p:nvPr/>
        </p:nvSpPr>
        <p:spPr>
          <a:xfrm>
            <a:off x="785460" y="759805"/>
            <a:ext cx="772989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dirty="0">
                <a:solidFill>
                  <a:srgbClr val="FFFFFF"/>
                </a:solidFill>
                <a:latin typeface="+mj-lt"/>
                <a:ea typeface="+mj-ea"/>
                <a:cs typeface="+mj-cs"/>
              </a:rPr>
              <a:t>The Minister as Financial Counselor</a:t>
            </a:r>
          </a:p>
        </p:txBody>
      </p:sp>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839491" y="2494450"/>
            <a:ext cx="4745889" cy="3563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a:r>
              <a:rPr lang="en-US" dirty="0">
                <a:effectLst/>
              </a:rPr>
              <a:t>Bible foundation for the Christian financial counselor</a:t>
            </a:r>
          </a:p>
          <a:p>
            <a:pPr marL="171450"/>
            <a:r>
              <a:rPr lang="en-US" dirty="0">
                <a:effectLst/>
              </a:rPr>
              <a:t>Three key components of every successful family budget</a:t>
            </a:r>
          </a:p>
          <a:p>
            <a:pPr marL="171450"/>
            <a:r>
              <a:rPr lang="en-US" dirty="0"/>
              <a:t>R</a:t>
            </a:r>
            <a:r>
              <a:rPr lang="en-US" dirty="0">
                <a:effectLst/>
              </a:rPr>
              <a:t>esources for personal financial knowledge</a:t>
            </a:r>
            <a:endParaRPr lang="en-US" strike="sngStrike" dirty="0"/>
          </a:p>
        </p:txBody>
      </p:sp>
      <p:pic>
        <p:nvPicPr>
          <p:cNvPr id="2" name="Picture 1">
            <a:extLst>
              <a:ext uri="{FF2B5EF4-FFF2-40B4-BE49-F238E27FC236}">
                <a16:creationId xmlns:a16="http://schemas.microsoft.com/office/drawing/2014/main" id="{88B88C87-25DE-4AB4-87AD-52CC976EF27F}"/>
              </a:ext>
            </a:extLst>
          </p:cNvPr>
          <p:cNvPicPr>
            <a:picLocks noChangeAspect="1"/>
          </p:cNvPicPr>
          <p:nvPr/>
        </p:nvPicPr>
        <p:blipFill rotWithShape="1">
          <a:blip r:embed="rId3"/>
          <a:srcRect l="17719" r="15868"/>
          <a:stretch/>
        </p:blipFill>
        <p:spPr>
          <a:xfrm>
            <a:off x="5585380" y="2492377"/>
            <a:ext cx="2590591" cy="2562950"/>
          </a:xfrm>
          <a:prstGeom prst="rect">
            <a:avLst/>
          </a:prstGeom>
        </p:spPr>
      </p:pic>
      <p:sp>
        <p:nvSpPr>
          <p:cNvPr id="4" name="TextBox 3">
            <a:extLst>
              <a:ext uri="{FF2B5EF4-FFF2-40B4-BE49-F238E27FC236}">
                <a16:creationId xmlns:a16="http://schemas.microsoft.com/office/drawing/2014/main" id="{6345162D-CBD9-4D8C-ABC0-F3A1CFCB49C9}"/>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The Minister as Financial Counsellor and Leader</a:t>
            </a:r>
          </a:p>
        </p:txBody>
      </p:sp>
    </p:spTree>
    <p:extLst>
      <p:ext uri="{BB962C8B-B14F-4D97-AF65-F5344CB8AC3E}">
        <p14:creationId xmlns:p14="http://schemas.microsoft.com/office/powerpoint/2010/main" val="244666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071154"/>
            <a:ext cx="8523758" cy="5045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rgbClr val="1A264F"/>
                </a:solidFill>
                <a:latin typeface="+mj-lt"/>
              </a:rPr>
              <a:t>Ecclesiastes 4.9-12</a:t>
            </a:r>
          </a:p>
          <a:p>
            <a:pPr>
              <a:buFont typeface="Wingdings" panose="05000000000000000000" pitchFamily="2" charset="2"/>
              <a:buChar char="ü"/>
            </a:pPr>
            <a:r>
              <a:rPr lang="en-US" dirty="0">
                <a:solidFill>
                  <a:srgbClr val="1A264F"/>
                </a:solidFill>
                <a:latin typeface="+mj-lt"/>
              </a:rPr>
              <a:t>An arsenal of weapons</a:t>
            </a:r>
          </a:p>
          <a:p>
            <a:pPr marL="971550" lvl="1" indent="-514350">
              <a:buFont typeface="+mj-lt"/>
              <a:buAutoNum type="arabicPeriod"/>
            </a:pPr>
            <a:r>
              <a:rPr lang="en-US" sz="2800" dirty="0">
                <a:solidFill>
                  <a:srgbClr val="1A264F"/>
                </a:solidFill>
                <a:latin typeface="+mj-lt"/>
              </a:rPr>
              <a:t>The Bible – Psalm 119.11</a:t>
            </a:r>
          </a:p>
          <a:p>
            <a:pPr marL="971550" lvl="1" indent="-514350">
              <a:buFont typeface="+mj-lt"/>
              <a:buAutoNum type="arabicPeriod"/>
            </a:pPr>
            <a:r>
              <a:rPr lang="en-US" sz="2800" dirty="0">
                <a:solidFill>
                  <a:srgbClr val="1A264F"/>
                </a:solidFill>
                <a:latin typeface="+mj-lt"/>
              </a:rPr>
              <a:t>The Spirit – Galatians 5.25</a:t>
            </a:r>
          </a:p>
          <a:p>
            <a:pPr marL="971550" lvl="1" indent="-514350">
              <a:buFont typeface="+mj-lt"/>
              <a:buAutoNum type="arabicPeriod"/>
            </a:pPr>
            <a:r>
              <a:rPr lang="en-US" sz="2800" dirty="0">
                <a:solidFill>
                  <a:srgbClr val="1A264F"/>
                </a:solidFill>
                <a:latin typeface="+mj-lt"/>
              </a:rPr>
              <a:t>Christian friends (accountability)</a:t>
            </a:r>
          </a:p>
          <a:p>
            <a:pPr marL="1428750" lvl="2" indent="-514350">
              <a:buFont typeface="+mj-lt"/>
              <a:buAutoNum type="alphaLcPeriod"/>
            </a:pPr>
            <a:r>
              <a:rPr lang="en-US" sz="2800" dirty="0">
                <a:solidFill>
                  <a:srgbClr val="1A264F"/>
                </a:solidFill>
                <a:latin typeface="+mj-lt"/>
              </a:rPr>
              <a:t>Spouse – Proverb 18.22 and I Peter 3.7</a:t>
            </a:r>
          </a:p>
          <a:p>
            <a:pPr marL="1428750" lvl="2" indent="-514350">
              <a:buFont typeface="+mj-lt"/>
              <a:buAutoNum type="alphaLcPeriod"/>
            </a:pPr>
            <a:r>
              <a:rPr lang="en-US" sz="2800" dirty="0">
                <a:solidFill>
                  <a:srgbClr val="1A264F"/>
                </a:solidFill>
                <a:latin typeface="+mj-lt"/>
              </a:rPr>
              <a:t>Others – II Samuel 1.26 and Ecclesiastes 4.9-12</a:t>
            </a:r>
          </a:p>
          <a:p>
            <a:pPr>
              <a:buFont typeface="Wingdings" panose="05000000000000000000" pitchFamily="2" charset="2"/>
              <a:buChar char="ü"/>
            </a:pPr>
            <a:endParaRPr lang="en-US" dirty="0">
              <a:solidFill>
                <a:srgbClr val="1A264F"/>
              </a:solidFill>
              <a:latin typeface="+mj-lt"/>
            </a:endParaRPr>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584775"/>
          </a:xfrm>
          <a:prstGeom prst="rect">
            <a:avLst/>
          </a:prstGeom>
          <a:noFill/>
        </p:spPr>
        <p:txBody>
          <a:bodyPr wrap="square" rtlCol="0">
            <a:spAutoFit/>
          </a:bodyPr>
          <a:lstStyle/>
          <a:p>
            <a:r>
              <a:rPr lang="en-US" sz="3200" dirty="0">
                <a:solidFill>
                  <a:srgbClr val="1A264F"/>
                </a:solidFill>
              </a:rPr>
              <a:t>Bible Foundation: Integrity in Matters of Money</a:t>
            </a:r>
          </a:p>
        </p:txBody>
      </p:sp>
      <p:sp>
        <p:nvSpPr>
          <p:cNvPr id="3" name="TextBox 2">
            <a:extLst>
              <a:ext uri="{FF2B5EF4-FFF2-40B4-BE49-F238E27FC236}">
                <a16:creationId xmlns:a16="http://schemas.microsoft.com/office/drawing/2014/main" id="{D1512B05-D3CA-4D21-8AB1-5031DC41CDFA}"/>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The Minister as Financial Counsellor and Leader</a:t>
            </a:r>
          </a:p>
        </p:txBody>
      </p:sp>
    </p:spTree>
    <p:extLst>
      <p:ext uri="{BB962C8B-B14F-4D97-AF65-F5344CB8AC3E}">
        <p14:creationId xmlns:p14="http://schemas.microsoft.com/office/powerpoint/2010/main" val="148034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38191</TotalTime>
  <Words>2856</Words>
  <Application>Microsoft Office PowerPoint</Application>
  <PresentationFormat>On-screen Show (4:3)</PresentationFormat>
  <Paragraphs>238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system-ui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Pfaffe</dc:creator>
  <cp:lastModifiedBy>Corey Pfaffe</cp:lastModifiedBy>
  <cp:revision>60</cp:revision>
  <cp:lastPrinted>2021-02-01T17:08:12Z</cp:lastPrinted>
  <dcterms:created xsi:type="dcterms:W3CDTF">2020-10-06T00:13:53Z</dcterms:created>
  <dcterms:modified xsi:type="dcterms:W3CDTF">2021-02-01T17:08:21Z</dcterms:modified>
</cp:coreProperties>
</file>