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78" r:id="rId2"/>
    <p:sldId id="313" r:id="rId3"/>
    <p:sldId id="314" r:id="rId4"/>
    <p:sldId id="315" r:id="rId5"/>
    <p:sldId id="316" r:id="rId6"/>
    <p:sldId id="308" r:id="rId7"/>
    <p:sldId id="306" r:id="rId8"/>
    <p:sldId id="305" r:id="rId9"/>
    <p:sldId id="311" r:id="rId10"/>
  </p:sldIdLst>
  <p:sldSz cx="9144000" cy="6858000" type="screen4x3"/>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B85B4B4-CE88-426C-8DFE-5B4EBE5FB098}">
          <p14:sldIdLst>
            <p14:sldId id="278"/>
            <p14:sldId id="313"/>
            <p14:sldId id="314"/>
            <p14:sldId id="315"/>
            <p14:sldId id="316"/>
            <p14:sldId id="308"/>
            <p14:sldId id="306"/>
            <p14:sldId id="305"/>
            <p14:sldId id="31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ssa Tanis" initials="MT" lastIdx="1" clrIdx="0">
    <p:extLst>
      <p:ext uri="{19B8F6BF-5375-455C-9EA6-DF929625EA0E}">
        <p15:presenceInfo xmlns:p15="http://schemas.microsoft.com/office/powerpoint/2012/main" userId="S-1-5-21-980855262-2576210350-3432309875-11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D4D4"/>
    <a:srgbClr val="DBD8DF"/>
    <a:srgbClr val="CAC9CF"/>
    <a:srgbClr val="1A264F"/>
    <a:srgbClr val="D9D9D9"/>
    <a:srgbClr val="D3D1D4"/>
    <a:srgbClr val="76C4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2" autoAdjust="0"/>
    <p:restoredTop sz="59459" autoAdjust="0"/>
  </p:normalViewPr>
  <p:slideViewPr>
    <p:cSldViewPr snapToGrid="0">
      <p:cViewPr varScale="1">
        <p:scale>
          <a:sx n="68" d="100"/>
          <a:sy n="68" d="100"/>
        </p:scale>
        <p:origin x="2886" y="5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4" d="100"/>
          <a:sy n="84" d="100"/>
        </p:scale>
        <p:origin x="384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5723" cy="466406"/>
          </a:xfrm>
          <a:prstGeom prst="rect">
            <a:avLst/>
          </a:prstGeom>
        </p:spPr>
        <p:txBody>
          <a:bodyPr vert="horz" lIns="91355" tIns="45677" rIns="91355" bIns="45677" rtlCol="0"/>
          <a:lstStyle>
            <a:lvl1pPr algn="l">
              <a:defRPr sz="1200"/>
            </a:lvl1pPr>
          </a:lstStyle>
          <a:p>
            <a:endParaRPr lang="en-US"/>
          </a:p>
        </p:txBody>
      </p:sp>
      <p:sp>
        <p:nvSpPr>
          <p:cNvPr id="3" name="Date Placeholder 2"/>
          <p:cNvSpPr>
            <a:spLocks noGrp="1"/>
          </p:cNvSpPr>
          <p:nvPr>
            <p:ph type="dt" idx="1"/>
          </p:nvPr>
        </p:nvSpPr>
        <p:spPr>
          <a:xfrm>
            <a:off x="3966743" y="1"/>
            <a:ext cx="3035723" cy="466406"/>
          </a:xfrm>
          <a:prstGeom prst="rect">
            <a:avLst/>
          </a:prstGeom>
        </p:spPr>
        <p:txBody>
          <a:bodyPr vert="horz" lIns="91355" tIns="45677" rIns="91355" bIns="45677" rtlCol="0"/>
          <a:lstStyle>
            <a:lvl1pPr algn="r">
              <a:defRPr sz="1200"/>
            </a:lvl1pPr>
          </a:lstStyle>
          <a:p>
            <a:fld id="{E3356D26-D1B7-4ACC-B37C-131C1120866E}" type="datetimeFigureOut">
              <a:rPr lang="en-US" smtClean="0"/>
              <a:t>2/8/2021</a:t>
            </a:fld>
            <a:endParaRPr lang="en-US"/>
          </a:p>
        </p:txBody>
      </p:sp>
      <p:sp>
        <p:nvSpPr>
          <p:cNvPr id="4" name="Slide Image Placeholder 3"/>
          <p:cNvSpPr>
            <a:spLocks noGrp="1" noRot="1" noChangeAspect="1"/>
          </p:cNvSpPr>
          <p:nvPr>
            <p:ph type="sldImg" idx="2"/>
          </p:nvPr>
        </p:nvSpPr>
        <p:spPr>
          <a:xfrm>
            <a:off x="1412875" y="1160463"/>
            <a:ext cx="4178300" cy="3135312"/>
          </a:xfrm>
          <a:prstGeom prst="rect">
            <a:avLst/>
          </a:prstGeom>
          <a:noFill/>
          <a:ln w="12700">
            <a:solidFill>
              <a:prstClr val="black"/>
            </a:solidFill>
          </a:ln>
        </p:spPr>
        <p:txBody>
          <a:bodyPr vert="horz" lIns="91355" tIns="45677" rIns="91355" bIns="45677" rtlCol="0" anchor="ctr"/>
          <a:lstStyle/>
          <a:p>
            <a:endParaRPr lang="en-US"/>
          </a:p>
        </p:txBody>
      </p:sp>
      <p:sp>
        <p:nvSpPr>
          <p:cNvPr id="5" name="Notes Placeholder 4"/>
          <p:cNvSpPr>
            <a:spLocks noGrp="1"/>
          </p:cNvSpPr>
          <p:nvPr>
            <p:ph type="body" sz="quarter" idx="3"/>
          </p:nvPr>
        </p:nvSpPr>
        <p:spPr>
          <a:xfrm>
            <a:off x="701040" y="4470520"/>
            <a:ext cx="5601971" cy="3658274"/>
          </a:xfrm>
          <a:prstGeom prst="rect">
            <a:avLst/>
          </a:prstGeom>
        </p:spPr>
        <p:txBody>
          <a:bodyPr vert="horz" lIns="91355" tIns="45677" rIns="91355" bIns="456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3644"/>
            <a:ext cx="3035723" cy="466406"/>
          </a:xfrm>
          <a:prstGeom prst="rect">
            <a:avLst/>
          </a:prstGeom>
        </p:spPr>
        <p:txBody>
          <a:bodyPr vert="horz" lIns="91355" tIns="45677" rIns="91355" bIns="45677" rtlCol="0" anchor="b"/>
          <a:lstStyle>
            <a:lvl1pPr algn="l">
              <a:defRPr sz="1200"/>
            </a:lvl1pPr>
          </a:lstStyle>
          <a:p>
            <a:endParaRPr lang="en-US"/>
          </a:p>
        </p:txBody>
      </p:sp>
      <p:sp>
        <p:nvSpPr>
          <p:cNvPr id="7" name="Slide Number Placeholder 6"/>
          <p:cNvSpPr>
            <a:spLocks noGrp="1"/>
          </p:cNvSpPr>
          <p:nvPr>
            <p:ph type="sldNum" sz="quarter" idx="5"/>
          </p:nvPr>
        </p:nvSpPr>
        <p:spPr>
          <a:xfrm>
            <a:off x="3966743" y="8823644"/>
            <a:ext cx="3035723" cy="466406"/>
          </a:xfrm>
          <a:prstGeom prst="rect">
            <a:avLst/>
          </a:prstGeom>
        </p:spPr>
        <p:txBody>
          <a:bodyPr vert="horz" lIns="91355" tIns="45677" rIns="91355" bIns="45677" rtlCol="0" anchor="b"/>
          <a:lstStyle>
            <a:lvl1pPr algn="r">
              <a:defRPr sz="1200"/>
            </a:lvl1pPr>
          </a:lstStyle>
          <a:p>
            <a:fld id="{9838AA63-F11D-4235-9245-9BF6FDB59DF4}" type="slidenum">
              <a:rPr lang="en-US" smtClean="0"/>
              <a:t>‹#›</a:t>
            </a:fld>
            <a:endParaRPr lang="en-US"/>
          </a:p>
        </p:txBody>
      </p:sp>
    </p:spTree>
    <p:extLst>
      <p:ext uri="{BB962C8B-B14F-4D97-AF65-F5344CB8AC3E}">
        <p14:creationId xmlns:p14="http://schemas.microsoft.com/office/powerpoint/2010/main" val="1688140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irs.gov/pub/irs-pdf/f8274.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296177"/>
            <a:ext cx="6188990" cy="4313776"/>
          </a:xfrm>
        </p:spPr>
        <p:txBody>
          <a:bodyPr/>
          <a:lstStyle/>
          <a:p>
            <a:pPr algn="l"/>
            <a:r>
              <a:rPr lang="en-US" sz="1400" b="1" dirty="0">
                <a:latin typeface="Calibri-Bold"/>
              </a:rPr>
              <a:t>Workshop #2, </a:t>
            </a:r>
            <a:r>
              <a:rPr lang="en-US" sz="1400" b="1" i="1" dirty="0">
                <a:latin typeface="Calibri-BoldItalic"/>
              </a:rPr>
              <a:t>Ministry Compensation Strategies—News You Can Use</a:t>
            </a:r>
          </a:p>
          <a:p>
            <a:pPr algn="l"/>
            <a:endParaRPr lang="en-US" sz="1400" dirty="0">
              <a:latin typeface="Calibri" panose="020F0502020204030204" pitchFamily="34" charset="0"/>
            </a:endParaRPr>
          </a:p>
          <a:p>
            <a:pPr algn="l"/>
            <a:r>
              <a:rPr lang="en-US" sz="1400" dirty="0">
                <a:latin typeface="Calibri" panose="020F0502020204030204" pitchFamily="34" charset="0"/>
              </a:rPr>
              <a:t>Christian ministries seek to employ careful stewardship when compensating those serving in them.</a:t>
            </a:r>
          </a:p>
          <a:p>
            <a:pPr algn="l"/>
            <a:r>
              <a:rPr lang="en-US" sz="1400" dirty="0">
                <a:latin typeface="Calibri" panose="020F0502020204030204" pitchFamily="34" charset="0"/>
              </a:rPr>
              <a:t>Stretching hard earned ministry revenues to maximize employee support is an important responsibility</a:t>
            </a:r>
          </a:p>
          <a:p>
            <a:pPr algn="l"/>
            <a:r>
              <a:rPr lang="en-US" sz="1400" dirty="0">
                <a:latin typeface="Calibri" panose="020F0502020204030204" pitchFamily="34" charset="0"/>
              </a:rPr>
              <a:t>of leaders. Not‐for‐profit organizations enjoy access to fringe benefit options that are typical to all</a:t>
            </a:r>
          </a:p>
          <a:p>
            <a:pPr algn="l"/>
            <a:r>
              <a:rPr lang="en-US" sz="1400" dirty="0">
                <a:latin typeface="Calibri" panose="020F0502020204030204" pitchFamily="34" charset="0"/>
              </a:rPr>
              <a:t>employers </a:t>
            </a:r>
            <a:r>
              <a:rPr lang="en-US" sz="1400" i="1" dirty="0">
                <a:latin typeface="Calibri-Italic"/>
              </a:rPr>
              <a:t>and </a:t>
            </a:r>
            <a:r>
              <a:rPr lang="en-US" sz="1400" dirty="0">
                <a:latin typeface="Calibri" panose="020F0502020204030204" pitchFamily="34" charset="0"/>
              </a:rPr>
              <a:t>other unique tax‐advantaged choices expressly targeted to NFPs.</a:t>
            </a:r>
          </a:p>
          <a:p>
            <a:pPr algn="l"/>
            <a:endParaRPr lang="en-US" sz="1400" dirty="0">
              <a:latin typeface="Calibri" panose="020F0502020204030204" pitchFamily="34" charset="0"/>
            </a:endParaRPr>
          </a:p>
          <a:p>
            <a:pPr algn="l"/>
            <a:r>
              <a:rPr lang="en-US" sz="1400" dirty="0">
                <a:latin typeface="Calibri" panose="020F0502020204030204" pitchFamily="34" charset="0"/>
              </a:rPr>
              <a:t>NFP employees classified as ministers are familiar with the basics of ministerial tax—dual status, housing</a:t>
            </a:r>
          </a:p>
          <a:p>
            <a:pPr algn="l"/>
            <a:r>
              <a:rPr lang="en-US" sz="1400" dirty="0">
                <a:latin typeface="Calibri" panose="020F0502020204030204" pitchFamily="34" charset="0"/>
              </a:rPr>
              <a:t>allowances, double dipping, 403(b) plans and more. This workshop shares a quick review and update of</a:t>
            </a:r>
          </a:p>
          <a:p>
            <a:pPr algn="l"/>
            <a:r>
              <a:rPr lang="en-US" sz="1400" dirty="0">
                <a:latin typeface="Calibri" panose="020F0502020204030204" pitchFamily="34" charset="0"/>
              </a:rPr>
              <a:t>these basics. Then, Corey will expand our discussion to include strategies that apply to ministerial employees in</a:t>
            </a:r>
          </a:p>
          <a:p>
            <a:pPr algn="l"/>
            <a:r>
              <a:rPr lang="en-US" sz="1400" dirty="0">
                <a:latin typeface="Calibri" panose="020F0502020204030204" pitchFamily="34" charset="0"/>
              </a:rPr>
              <a:t>different stages of ministry and to address compensation topics of interest to attendees.</a:t>
            </a:r>
            <a:endParaRPr lang="en-US" sz="1100" dirty="0"/>
          </a:p>
        </p:txBody>
      </p:sp>
      <p:sp>
        <p:nvSpPr>
          <p:cNvPr id="4" name="Slide Number Placeholder 3"/>
          <p:cNvSpPr>
            <a:spLocks noGrp="1"/>
          </p:cNvSpPr>
          <p:nvPr>
            <p:ph type="sldNum" sz="quarter" idx="5"/>
          </p:nvPr>
        </p:nvSpPr>
        <p:spPr/>
        <p:txBody>
          <a:bodyPr/>
          <a:lstStyle/>
          <a:p>
            <a:fld id="{9838AA63-F11D-4235-9245-9BF6FDB59DF4}" type="slidenum">
              <a:rPr lang="en-US" smtClean="0"/>
              <a:t>1</a:t>
            </a:fld>
            <a:endParaRPr lang="en-US"/>
          </a:p>
        </p:txBody>
      </p:sp>
    </p:spTree>
    <p:extLst>
      <p:ext uri="{BB962C8B-B14F-4D97-AF65-F5344CB8AC3E}">
        <p14:creationId xmlns:p14="http://schemas.microsoft.com/office/powerpoint/2010/main" val="43870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241300"/>
            <a:ext cx="4178300" cy="3135313"/>
          </a:xfrm>
        </p:spPr>
      </p:sp>
      <p:sp>
        <p:nvSpPr>
          <p:cNvPr id="3" name="Notes Placeholder 2"/>
          <p:cNvSpPr>
            <a:spLocks noGrp="1"/>
          </p:cNvSpPr>
          <p:nvPr>
            <p:ph type="body" idx="1"/>
          </p:nvPr>
        </p:nvSpPr>
        <p:spPr>
          <a:xfrm>
            <a:off x="640065" y="3077408"/>
            <a:ext cx="6363985" cy="6212641"/>
          </a:xfrm>
          <a:solidFill>
            <a:schemeClr val="bg1"/>
          </a:solidFill>
        </p:spPr>
        <p:txBody>
          <a:bodyPr/>
          <a:lstStyle/>
          <a:p>
            <a:r>
              <a:rPr lang="en-US" sz="1400" dirty="0"/>
              <a:t>Classifications of camp employees:</a:t>
            </a:r>
          </a:p>
          <a:p>
            <a:pPr marL="171427" indent="-171427">
              <a:buFont typeface="Arial" panose="020B0604020202020204" pitchFamily="34" charset="0"/>
              <a:buChar char="•"/>
            </a:pPr>
            <a:r>
              <a:rPr lang="en-US" sz="1400" dirty="0"/>
              <a:t>Permanent staff supported by the General Fund or by Designated Gifts</a:t>
            </a:r>
          </a:p>
          <a:p>
            <a:pPr marL="628565" lvl="1" indent="-171427">
              <a:buFont typeface="Arial" panose="020B0604020202020204" pitchFamily="34" charset="0"/>
              <a:buChar char="•"/>
            </a:pPr>
            <a:r>
              <a:rPr lang="en-US" sz="1400" dirty="0"/>
              <a:t>ministerial (SECA employees) (licensed or ordained)</a:t>
            </a:r>
          </a:p>
          <a:p>
            <a:pPr marL="1085704" lvl="2" indent="-171427">
              <a:buFont typeface="Arial" panose="020B0604020202020204" pitchFamily="34" charset="0"/>
              <a:buChar char="•"/>
            </a:pPr>
            <a:r>
              <a:rPr lang="en-US" sz="1400" dirty="0"/>
              <a:t>“in the exercise of his ministry” (1)</a:t>
            </a:r>
          </a:p>
          <a:p>
            <a:pPr marL="1085704" lvl="2" indent="-171427">
              <a:buFont typeface="Arial" panose="020B0604020202020204" pitchFamily="34" charset="0"/>
              <a:buChar char="•"/>
            </a:pPr>
            <a:r>
              <a:rPr lang="en-US" sz="1400" dirty="0"/>
              <a:t>Independent camps: “other integral agencies … under the authority of a religious body constituting a church or church denomination” (importance of Board members required to be members of local churches in harmony with the doctrinal position of the camp)</a:t>
            </a:r>
          </a:p>
          <a:p>
            <a:pPr marL="628565" lvl="1" indent="-171427">
              <a:buFont typeface="Arial" panose="020B0604020202020204" pitchFamily="34" charset="0"/>
              <a:buChar char="•"/>
            </a:pPr>
            <a:r>
              <a:rPr lang="en-US" sz="1400" dirty="0"/>
              <a:t>non-ministerial (FICA employees)</a:t>
            </a:r>
          </a:p>
          <a:p>
            <a:pPr marL="171427" indent="-171427" defTabSz="914277">
              <a:buFont typeface="Arial" panose="020B0604020202020204" pitchFamily="34" charset="0"/>
              <a:buChar char="•"/>
            </a:pPr>
            <a:r>
              <a:rPr lang="en-US" sz="1400" dirty="0"/>
              <a:t>Camp counsellors supported by the General Fund or by Designated Gifts (FICA employees)</a:t>
            </a:r>
          </a:p>
          <a:p>
            <a:pPr marL="628565" lvl="1" indent="-171427" defTabSz="914277">
              <a:buFont typeface="Arial" panose="020B0604020202020204" pitchFamily="34" charset="0"/>
              <a:buChar char="•"/>
            </a:pPr>
            <a:r>
              <a:rPr lang="en-US" sz="1400" dirty="0"/>
              <a:t>Minimum wage law—State level rules typically determine compliance (if provided Board &amp; Lodging in WI, $210/week of taxable compensation is required)</a:t>
            </a:r>
          </a:p>
          <a:p>
            <a:pPr marL="628565" lvl="1" indent="-171427" defTabSz="914277">
              <a:buFont typeface="Arial" panose="020B0604020202020204" pitchFamily="34" charset="0"/>
              <a:buChar char="•"/>
            </a:pPr>
            <a:r>
              <a:rPr lang="en-US" sz="1400" dirty="0"/>
              <a:t>Educational Assistance Programs—Publication 15-B, non-taxable assistance may be provided on a non-discriminatory basis to qualifying employees defined by a written plan—requirements: reasonable notice to eligible employees; doesn’t allow employees to choose cash in lieu of the benefit; maximum $5,250 per year; qualified expenses: tuition, fees, books, supplies, equipment, but NOT meals, lodging, transportation (workaround—send directly to schools with disclosure about Qualified Scholarship classification).</a:t>
            </a:r>
          </a:p>
          <a:p>
            <a:pPr marL="628565" lvl="1" indent="-171427" defTabSz="914277">
              <a:buFont typeface="Arial" panose="020B0604020202020204" pitchFamily="34" charset="0"/>
              <a:buChar char="•"/>
            </a:pPr>
            <a:r>
              <a:rPr lang="en-US" sz="1400" dirty="0"/>
              <a:t>“Love gifts”—taxable bonuses versus non-taxable benevolence</a:t>
            </a:r>
          </a:p>
          <a:p>
            <a:endParaRPr lang="en-US" sz="1400" dirty="0"/>
          </a:p>
          <a:p>
            <a:pPr algn="l"/>
            <a:r>
              <a:rPr lang="en-US" sz="1000" dirty="0"/>
              <a:t>(1) Reg. section l.1402(c)-5(a)(2) refers to a "duly ordained, commissioned, or licensed minister." Paragraph (b)(2) of the same regulation provides a list of duties similar to that provided in the section 107 regulations: ''the ministration of sacerdotal functions and the conduct of religious worship, and the control, conduct, and maintenance of religious organizations (including the religious boards, societies, and other integral agencies of such organizations), under the authority of a religious body constituting a church or church denomination."</a:t>
            </a:r>
          </a:p>
        </p:txBody>
      </p:sp>
      <p:sp>
        <p:nvSpPr>
          <p:cNvPr id="4" name="Slide Number Placeholder 3"/>
          <p:cNvSpPr>
            <a:spLocks noGrp="1"/>
          </p:cNvSpPr>
          <p:nvPr>
            <p:ph type="sldNum" sz="quarter" idx="5"/>
          </p:nvPr>
        </p:nvSpPr>
        <p:spPr/>
        <p:txBody>
          <a:bodyPr/>
          <a:lstStyle/>
          <a:p>
            <a:fld id="{9838AA63-F11D-4235-9245-9BF6FDB59DF4}" type="slidenum">
              <a:rPr lang="en-US" smtClean="0"/>
              <a:t>2</a:t>
            </a:fld>
            <a:endParaRPr lang="en-US"/>
          </a:p>
        </p:txBody>
      </p:sp>
    </p:spTree>
    <p:extLst>
      <p:ext uri="{BB962C8B-B14F-4D97-AF65-F5344CB8AC3E}">
        <p14:creationId xmlns:p14="http://schemas.microsoft.com/office/powerpoint/2010/main" val="806581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241300"/>
            <a:ext cx="4178300" cy="3135313"/>
          </a:xfrm>
        </p:spPr>
      </p:sp>
      <p:sp>
        <p:nvSpPr>
          <p:cNvPr id="3" name="Notes Placeholder 2"/>
          <p:cNvSpPr>
            <a:spLocks noGrp="1"/>
          </p:cNvSpPr>
          <p:nvPr>
            <p:ph type="body" idx="1"/>
          </p:nvPr>
        </p:nvSpPr>
        <p:spPr>
          <a:xfrm>
            <a:off x="640065" y="1731042"/>
            <a:ext cx="6362401" cy="7444610"/>
          </a:xfrm>
          <a:solidFill>
            <a:schemeClr val="bg1"/>
          </a:solidFill>
        </p:spPr>
        <p:txBody>
          <a:bodyPr/>
          <a:lstStyle/>
          <a:p>
            <a:r>
              <a:rPr lang="en-US" dirty="0"/>
              <a:t>All employees must be issued Form W-2</a:t>
            </a:r>
          </a:p>
          <a:p>
            <a:endParaRPr lang="en-US" dirty="0"/>
          </a:p>
          <a:p>
            <a:r>
              <a:rPr lang="en-US" dirty="0"/>
              <a:t>All independent contractors must be issued Form 1099-NEC, if provided services &gt; $600 in the year. </a:t>
            </a:r>
          </a:p>
          <a:p>
            <a:pPr marL="171427" indent="-171427">
              <a:buFont typeface="Arial" panose="020B0604020202020204" pitchFamily="34" charset="0"/>
              <a:buChar char="•"/>
            </a:pPr>
            <a:r>
              <a:rPr lang="en-US" dirty="0"/>
              <a:t>Request Form W-9 “up front”</a:t>
            </a:r>
          </a:p>
          <a:p>
            <a:pPr marL="171427" indent="-171427">
              <a:buFont typeface="Arial" panose="020B0604020202020204" pitchFamily="34" charset="0"/>
              <a:buChar char="•"/>
            </a:pPr>
            <a:r>
              <a:rPr lang="en-US" dirty="0"/>
              <a:t>Consider designating a housing allowance, if ministerial</a:t>
            </a:r>
          </a:p>
          <a:p>
            <a:pPr marL="171427" indent="-171427">
              <a:buFont typeface="Arial" panose="020B0604020202020204" pitchFamily="34" charset="0"/>
              <a:buChar char="•"/>
            </a:pPr>
            <a:r>
              <a:rPr lang="en-US" dirty="0"/>
              <a:t>Reimburse documented expenses</a:t>
            </a:r>
          </a:p>
          <a:p>
            <a:endParaRPr lang="en-US" dirty="0"/>
          </a:p>
          <a:p>
            <a:r>
              <a:rPr lang="en-US" dirty="0"/>
              <a:t>Health insurance (in a camp setting, especially with donor-designated support, it’s likely very common that health coverage is you’re-on-your-own because every employee’s situation is so unique to his or her family’s health needs and support level):</a:t>
            </a:r>
          </a:p>
          <a:p>
            <a:pPr marL="171427" indent="-171427">
              <a:buFont typeface="Arial" panose="020B0604020202020204" pitchFamily="34" charset="0"/>
              <a:buChar char="•"/>
            </a:pPr>
            <a:r>
              <a:rPr lang="en-US" dirty="0"/>
              <a:t>Cannot reimburse or pay directly as tax-free benefits health care sharing subscriptions or net premiums for employees on the Exchange</a:t>
            </a:r>
          </a:p>
          <a:p>
            <a:pPr marL="171427" indent="-171427">
              <a:buFont typeface="Arial" panose="020B0604020202020204" pitchFamily="34" charset="0"/>
              <a:buChar char="•"/>
            </a:pPr>
            <a:r>
              <a:rPr lang="en-US" dirty="0"/>
              <a:t>ICHRAs (no limit, BUT…) offer an “affordable” ICHRA means your employees are not eligible for premium tax credits VS offer an “unaffordable” ICHRA means your employees can choose between your ICHRA or a premium tax credit (PTC). Affordability is based on State, County, employee age and compensation factors.</a:t>
            </a:r>
          </a:p>
          <a:p>
            <a:pPr marL="171427" indent="-171427">
              <a:buFont typeface="Arial" panose="020B0604020202020204" pitchFamily="34" charset="0"/>
              <a:buChar char="•"/>
            </a:pPr>
            <a:r>
              <a:rPr lang="en-US" dirty="0"/>
              <a:t>Excepted Benefits (up to $1,800 per year) HRAs—eye, dental and co-pays</a:t>
            </a:r>
          </a:p>
          <a:p>
            <a:pPr marL="171427" indent="-171427">
              <a:buFont typeface="Arial" panose="020B0604020202020204" pitchFamily="34" charset="0"/>
              <a:buChar char="•"/>
            </a:pPr>
            <a:r>
              <a:rPr lang="en-US" dirty="0"/>
              <a:t>QSEHRAs (limits: $5,300 for individual and $10,700 for families)—health insurance and medical expenses for employers with &lt;50 FT employees; employees must have access to a MEC plan; CHALLENGE: any employee PTC will be 100% reduced by the QSEHRA benefit and employees cannot “opt out” of the QSEHRA to keep their PTC (*)</a:t>
            </a:r>
          </a:p>
          <a:p>
            <a:endParaRPr lang="en-US" dirty="0"/>
          </a:p>
          <a:p>
            <a:r>
              <a:rPr lang="en-US" dirty="0"/>
              <a:t>Employee and family meals and lodging (IRS Publications 525 and 15-B)</a:t>
            </a:r>
          </a:p>
          <a:p>
            <a:pPr marL="171427" indent="-171427">
              <a:buFont typeface="Arial" panose="020B0604020202020204" pitchFamily="34" charset="0"/>
              <a:buChar char="•"/>
            </a:pPr>
            <a:r>
              <a:rPr lang="en-US" dirty="0"/>
              <a:t>Meals non-taxable, if 1) furnished on premises </a:t>
            </a:r>
            <a:r>
              <a:rPr lang="en-US" b="1" i="1" dirty="0"/>
              <a:t>and</a:t>
            </a:r>
            <a:r>
              <a:rPr lang="en-US" dirty="0"/>
              <a:t> 2) for the convenience of the camp</a:t>
            </a:r>
          </a:p>
          <a:p>
            <a:pPr marL="628565" lvl="1" indent="-171427" defTabSz="914277">
              <a:buFont typeface="Arial" panose="020B0604020202020204" pitchFamily="34" charset="0"/>
              <a:buChar char="•"/>
            </a:pPr>
            <a:r>
              <a:rPr lang="en-US" dirty="0"/>
              <a:t>Exclusion doesn’t apply to cash allowances for meals</a:t>
            </a:r>
          </a:p>
          <a:p>
            <a:pPr marL="628565" lvl="1" indent="-171427" defTabSz="914277">
              <a:buFont typeface="Arial" panose="020B0604020202020204" pitchFamily="34" charset="0"/>
              <a:buChar char="•"/>
            </a:pPr>
            <a:r>
              <a:rPr lang="en-US" dirty="0"/>
              <a:t>“If more than half of your employees who are furnished meals on your business premises are furnished the meals for your convenience, you can treat all meals you furnish to employees on your business premises as furnished for your convenience” (Publication 15-B)</a:t>
            </a:r>
          </a:p>
          <a:p>
            <a:pPr marL="171427" indent="-171427">
              <a:buFont typeface="Arial" panose="020B0604020202020204" pitchFamily="34" charset="0"/>
              <a:buChar char="•"/>
            </a:pPr>
            <a:r>
              <a:rPr lang="en-US" dirty="0"/>
              <a:t>Lodging non-taxable, if 1) furnished on premises, 2) for the convenience of the camp (“for a substantial business reason”), </a:t>
            </a:r>
            <a:r>
              <a:rPr lang="en-US" b="1" i="1" dirty="0"/>
              <a:t>and</a:t>
            </a:r>
            <a:r>
              <a:rPr lang="en-US" dirty="0"/>
              <a:t> 3) as a condition of employment (“in order to be able to properly perform their duties”)</a:t>
            </a:r>
          </a:p>
          <a:p>
            <a:pPr marL="628565" lvl="1" indent="-171427">
              <a:buFont typeface="Arial" panose="020B0604020202020204" pitchFamily="34" charset="0"/>
              <a:buChar char="•"/>
            </a:pPr>
            <a:r>
              <a:rPr lang="en-US" dirty="0"/>
              <a:t>Exclusion doesn’t apply to cash allowances for lodging</a:t>
            </a:r>
          </a:p>
          <a:p>
            <a:pPr marL="628565" lvl="1" indent="-171427">
              <a:buFont typeface="Arial" panose="020B0604020202020204" pitchFamily="34" charset="0"/>
              <a:buChar char="•"/>
            </a:pPr>
            <a:r>
              <a:rPr lang="en-US" dirty="0"/>
              <a:t>There are slightly easier qualifications for foreign camps (IRC 119(c)(2))</a:t>
            </a:r>
          </a:p>
          <a:p>
            <a:endParaRPr lang="en-US" dirty="0"/>
          </a:p>
          <a:p>
            <a:r>
              <a:rPr lang="en-US" dirty="0">
                <a:solidFill>
                  <a:srgbClr val="262635"/>
                </a:solidFill>
              </a:rPr>
              <a:t>(*) In addition, employers can typically design their QSEHRA to fit their business needs. While employers have to treat full-time employees fairly, there are a lot of levers they can pull on how much to reimburse and who gets to participate. For example, employers can vary reimbursement rates by age or by married status. They can also chose whether to include or exclude part-time and seasonal workers. (https://www.takecommandhealth.com/qsehra-guide#overview)</a:t>
            </a:r>
            <a:endParaRPr lang="en-US" dirty="0"/>
          </a:p>
        </p:txBody>
      </p:sp>
      <p:sp>
        <p:nvSpPr>
          <p:cNvPr id="4" name="Slide Number Placeholder 3"/>
          <p:cNvSpPr>
            <a:spLocks noGrp="1"/>
          </p:cNvSpPr>
          <p:nvPr>
            <p:ph type="sldNum" sz="quarter" idx="5"/>
          </p:nvPr>
        </p:nvSpPr>
        <p:spPr/>
        <p:txBody>
          <a:bodyPr/>
          <a:lstStyle/>
          <a:p>
            <a:fld id="{9838AA63-F11D-4235-9245-9BF6FDB59DF4}" type="slidenum">
              <a:rPr lang="en-US" smtClean="0"/>
              <a:t>3</a:t>
            </a:fld>
            <a:endParaRPr lang="en-US"/>
          </a:p>
        </p:txBody>
      </p:sp>
    </p:spTree>
    <p:extLst>
      <p:ext uri="{BB962C8B-B14F-4D97-AF65-F5344CB8AC3E}">
        <p14:creationId xmlns:p14="http://schemas.microsoft.com/office/powerpoint/2010/main" val="2448988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241300"/>
            <a:ext cx="4178300" cy="3135313"/>
          </a:xfrm>
        </p:spPr>
      </p:sp>
      <p:sp>
        <p:nvSpPr>
          <p:cNvPr id="3" name="Notes Placeholder 2"/>
          <p:cNvSpPr>
            <a:spLocks noGrp="1"/>
          </p:cNvSpPr>
          <p:nvPr>
            <p:ph type="body" idx="1"/>
          </p:nvPr>
        </p:nvSpPr>
        <p:spPr>
          <a:xfrm>
            <a:off x="687875" y="3542290"/>
            <a:ext cx="6314590" cy="5132936"/>
          </a:xfrm>
        </p:spPr>
        <p:txBody>
          <a:bodyPr/>
          <a:lstStyle/>
          <a:p>
            <a:r>
              <a:rPr lang="en-US" sz="1400" dirty="0"/>
              <a:t>1. Withholding is optional for ministerial employees; you don’t even need a W-4</a:t>
            </a:r>
          </a:p>
          <a:p>
            <a:r>
              <a:rPr lang="en-US" sz="1400" dirty="0"/>
              <a:t>2. Housing allowance—even with on-premises lodging </a:t>
            </a:r>
          </a:p>
          <a:p>
            <a:pPr defTabSz="903793"/>
            <a:r>
              <a:rPr lang="en-US" sz="1400" dirty="0">
                <a:solidFill>
                  <a:prstClr val="black"/>
                </a:solidFill>
              </a:rPr>
              <a:t>3. Retirement—</a:t>
            </a:r>
            <a:r>
              <a:rPr lang="en-US" sz="1400" u="sng" dirty="0">
                <a:solidFill>
                  <a:prstClr val="black"/>
                </a:solidFill>
              </a:rPr>
              <a:t>ministers young and old benefit when they understand the differences and advantages/disadvantages of various retirement savings alternatives</a:t>
            </a:r>
            <a:r>
              <a:rPr lang="en-US" sz="1400" dirty="0">
                <a:solidFill>
                  <a:prstClr val="black"/>
                </a:solidFill>
              </a:rPr>
              <a:t>: </a:t>
            </a:r>
            <a:r>
              <a:rPr lang="en-US" sz="1400" b="1" dirty="0">
                <a:solidFill>
                  <a:prstClr val="black"/>
                </a:solidFill>
              </a:rPr>
              <a:t>Traditional IRA, Roth IRA and 403(b) plans</a:t>
            </a:r>
          </a:p>
          <a:p>
            <a:r>
              <a:rPr lang="en-US" sz="1400" dirty="0"/>
              <a:t>4. If it’s truly benevolence try to redirect toward the non-employee spouse, if possible. Otherwise, document very carefully the non-compensatory nature of the benevolence</a:t>
            </a:r>
          </a:p>
          <a:p>
            <a:r>
              <a:rPr lang="en-US" sz="1400" dirty="0"/>
              <a:t>5. Some wish to avoid “eligibility” for “Sooner-care” (that’s in OK, my most recent conversation). Easiest way – avoid Housing allowance; contribute to ROTH IRA instead of 403(b); accept taxable stipend for health care sharing subscription, etc.</a:t>
            </a:r>
          </a:p>
          <a:p>
            <a:endParaRPr lang="en-US" sz="1400" dirty="0"/>
          </a:p>
        </p:txBody>
      </p:sp>
      <p:sp>
        <p:nvSpPr>
          <p:cNvPr id="4" name="Slide Number Placeholder 3"/>
          <p:cNvSpPr>
            <a:spLocks noGrp="1"/>
          </p:cNvSpPr>
          <p:nvPr>
            <p:ph type="sldNum" sz="quarter" idx="5"/>
          </p:nvPr>
        </p:nvSpPr>
        <p:spPr/>
        <p:txBody>
          <a:bodyPr/>
          <a:lstStyle/>
          <a:p>
            <a:pPr defTabSz="456772">
              <a:defRPr/>
            </a:pPr>
            <a:fld id="{9838AA63-F11D-4235-9245-9BF6FDB59DF4}" type="slidenum">
              <a:rPr lang="en-US">
                <a:solidFill>
                  <a:prstClr val="black"/>
                </a:solidFill>
                <a:latin typeface="Calibri" panose="020F0502020204030204"/>
              </a:rPr>
              <a:pPr defTabSz="456772">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890489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241300"/>
            <a:ext cx="4178300" cy="3135313"/>
          </a:xfrm>
        </p:spPr>
      </p:sp>
      <p:sp>
        <p:nvSpPr>
          <p:cNvPr id="3" name="Notes Placeholder 2"/>
          <p:cNvSpPr>
            <a:spLocks noGrp="1"/>
          </p:cNvSpPr>
          <p:nvPr>
            <p:ph type="body" idx="1"/>
          </p:nvPr>
        </p:nvSpPr>
        <p:spPr>
          <a:xfrm>
            <a:off x="699152" y="3462084"/>
            <a:ext cx="6303314" cy="5213143"/>
          </a:xfrm>
        </p:spPr>
        <p:txBody>
          <a:bodyPr/>
          <a:lstStyle/>
          <a:p>
            <a:pPr defTabSz="914277"/>
            <a:r>
              <a:rPr lang="en-US" sz="1400" dirty="0">
                <a:solidFill>
                  <a:srgbClr val="00599C"/>
                </a:solidFill>
                <a:hlinkClick r:id="rId3"/>
              </a:rPr>
              <a:t>Through 2025, the CAA opened up the Education Assistance Program rules to allow $5,250 of employer payments on employees’ student loan debt.</a:t>
            </a:r>
          </a:p>
          <a:p>
            <a:pPr defTabSz="914277"/>
            <a:endParaRPr lang="en-US" sz="1400" b="1" u="sng" dirty="0">
              <a:solidFill>
                <a:srgbClr val="00599C"/>
              </a:solidFill>
              <a:hlinkClick r:id="rId3"/>
            </a:endParaRPr>
          </a:p>
          <a:p>
            <a:pPr defTabSz="914277"/>
            <a:r>
              <a:rPr lang="en-US" sz="1400" u="sng" dirty="0">
                <a:solidFill>
                  <a:srgbClr val="00599C"/>
                </a:solidFill>
                <a:hlinkClick r:id="rId3"/>
              </a:rPr>
              <a:t>Form 8274, Certification by Churches and Qualified Church-Controlled Organizations Electing Exemption From Employer Social Security and Medicare Taxes</a:t>
            </a:r>
            <a:r>
              <a:rPr lang="en-US" sz="1400" dirty="0">
                <a:solidFill>
                  <a:srgbClr val="1B1B1B"/>
                </a:solidFill>
              </a:rPr>
              <a:t> </a:t>
            </a:r>
          </a:p>
          <a:p>
            <a:endParaRPr lang="en-US" sz="1400" dirty="0"/>
          </a:p>
        </p:txBody>
      </p:sp>
      <p:sp>
        <p:nvSpPr>
          <p:cNvPr id="4" name="Slide Number Placeholder 3"/>
          <p:cNvSpPr>
            <a:spLocks noGrp="1"/>
          </p:cNvSpPr>
          <p:nvPr>
            <p:ph type="sldNum" sz="quarter" idx="5"/>
          </p:nvPr>
        </p:nvSpPr>
        <p:spPr/>
        <p:txBody>
          <a:bodyPr/>
          <a:lstStyle/>
          <a:p>
            <a:pPr defTabSz="456772">
              <a:defRPr/>
            </a:pPr>
            <a:fld id="{9838AA63-F11D-4235-9245-9BF6FDB59DF4}" type="slidenum">
              <a:rPr lang="en-US">
                <a:solidFill>
                  <a:prstClr val="black"/>
                </a:solidFill>
                <a:latin typeface="Calibri" panose="020F0502020204030204"/>
              </a:rPr>
              <a:pPr defTabSz="456772">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4203053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114D8D-7107-4B29-998B-95E0FF34C878}" type="slidenum">
              <a:rPr lang="en-US"/>
              <a:pPr/>
              <a:t>6</a:t>
            </a:fld>
            <a:endParaRPr lang="en-US"/>
          </a:p>
        </p:txBody>
      </p:sp>
      <p:sp>
        <p:nvSpPr>
          <p:cNvPr id="29698" name="Rectangle 2"/>
          <p:cNvSpPr>
            <a:spLocks noGrp="1" noRot="1" noChangeAspect="1" noChangeArrowheads="1" noTextEdit="1"/>
          </p:cNvSpPr>
          <p:nvPr>
            <p:ph type="sldImg"/>
          </p:nvPr>
        </p:nvSpPr>
        <p:spPr bwMode="auto">
          <a:xfrm>
            <a:off x="1179513" y="0"/>
            <a:ext cx="4645025" cy="3484563"/>
          </a:xfrm>
          <a:prstGeom prst="rect">
            <a:avLst/>
          </a:prstGeom>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xfrm>
            <a:off x="383462" y="2508983"/>
            <a:ext cx="6513964" cy="6591455"/>
          </a:xfrm>
          <a:prstGeom prst="rect">
            <a:avLst/>
          </a:prstGeom>
          <a:solidFill>
            <a:srgbClr val="FFFFFF"/>
          </a:solidFill>
          <a:ln>
            <a:solidFill>
              <a:srgbClr val="000000"/>
            </a:solidFill>
            <a:miter lim="800000"/>
            <a:headEnd/>
            <a:tailEnd/>
          </a:ln>
        </p:spPr>
        <p:txBody>
          <a:bodyPr numCol="2"/>
          <a:lstStyle/>
          <a:p>
            <a:r>
              <a:rPr lang="en-US" dirty="0"/>
              <a:t>“</a:t>
            </a:r>
            <a:r>
              <a:rPr lang="en-US" u="sng" dirty="0"/>
              <a:t>accountable plans</a:t>
            </a:r>
            <a:r>
              <a:rPr lang="en-US" dirty="0"/>
              <a:t>” </a:t>
            </a:r>
          </a:p>
          <a:p>
            <a:r>
              <a:rPr lang="en-US" dirty="0"/>
              <a:t>This means that </a:t>
            </a:r>
            <a:r>
              <a:rPr lang="en-US" u="sng" dirty="0"/>
              <a:t>any advances given by the employer must be properly substantiated on a timely basis or the law requires the employee to refund the unspent, undocumented portion of the allowance</a:t>
            </a:r>
            <a:r>
              <a:rPr lang="en-US" dirty="0"/>
              <a:t>. </a:t>
            </a:r>
          </a:p>
          <a:p>
            <a:r>
              <a:rPr lang="en-US" dirty="0"/>
              <a:t>Documentation can include non-auto costs such as air travel, lodging, conferences, gifts, books, supplies, and any other legitimate ministry-related expenditure. </a:t>
            </a:r>
          </a:p>
          <a:p>
            <a:endParaRPr lang="en-US" dirty="0"/>
          </a:p>
          <a:p>
            <a:r>
              <a:rPr lang="en-US" dirty="0"/>
              <a:t>The employee documents </a:t>
            </a:r>
            <a:r>
              <a:rPr lang="en-US" u="sng" dirty="0"/>
              <a:t>car expenses </a:t>
            </a:r>
            <a:r>
              <a:rPr lang="en-US" dirty="0"/>
              <a:t>when he or she provides a record of the </a:t>
            </a:r>
            <a:r>
              <a:rPr lang="en-US" u="sng" dirty="0"/>
              <a:t>date, business purpose, and number of miles for each trip</a:t>
            </a:r>
            <a:r>
              <a:rPr lang="en-US" dirty="0"/>
              <a:t>. The total miles submitted for reimbursement should then be multiplied by a per mile rate adopted by the ministry. The IRS sets maximum per mile rates each year that may be used. </a:t>
            </a:r>
          </a:p>
          <a:p>
            <a:pPr defTabSz="930787">
              <a:defRPr/>
            </a:pPr>
            <a:endParaRPr lang="en-US" dirty="0"/>
          </a:p>
          <a:p>
            <a:r>
              <a:rPr lang="en-US" b="1" i="1" dirty="0"/>
              <a:t>Travel</a:t>
            </a:r>
            <a:r>
              <a:rPr lang="en-US" dirty="0"/>
              <a:t> meals are only reimbursable tax-free when the employee is out-of-town, overnight for business purposes.</a:t>
            </a:r>
          </a:p>
          <a:p>
            <a:pPr defTabSz="914277">
              <a:defRPr/>
            </a:pPr>
            <a:r>
              <a:rPr lang="en-US" b="1" i="1" dirty="0"/>
              <a:t>Local business</a:t>
            </a:r>
            <a:r>
              <a:rPr lang="en-US" dirty="0"/>
              <a:t> meals are only reimbursable tax-free when conducting a meeting with a staff member or counselee, etc. for ordinary and necessary business purposes.</a:t>
            </a:r>
          </a:p>
          <a:p>
            <a:endParaRPr lang="en-US" dirty="0"/>
          </a:p>
          <a:p>
            <a:r>
              <a:rPr lang="en-US" dirty="0"/>
              <a:t>Even though the IRC permits the payment of advances, ministry funds will more be managed more effectively if the budget establishes an expense category with an annual limit and if the camp only disburses funds as documentation is received. </a:t>
            </a:r>
            <a:endParaRPr lang="en-US" sz="1400" dirty="0"/>
          </a:p>
          <a:p>
            <a:r>
              <a:rPr lang="en-US" sz="600" dirty="0"/>
              <a:t>Per GSA.gov</a:t>
            </a:r>
          </a:p>
          <a:p>
            <a:pPr algn="l" fontAlgn="base"/>
            <a:r>
              <a:rPr lang="en-US" sz="600" b="1" dirty="0">
                <a:solidFill>
                  <a:srgbClr val="1B1B1B"/>
                </a:solidFill>
              </a:rPr>
              <a:t>Meals &amp; Incidentals (M&amp;IE) Breakdown</a:t>
            </a:r>
            <a:endParaRPr lang="en-US" sz="600" b="1" baseline="30000" dirty="0">
              <a:solidFill>
                <a:srgbClr val="005599"/>
              </a:solidFill>
            </a:endParaRPr>
          </a:p>
          <a:p>
            <a:pPr algn="l"/>
            <a:r>
              <a:rPr lang="en-US" sz="600" dirty="0">
                <a:solidFill>
                  <a:srgbClr val="1B1B1B"/>
                </a:solidFill>
              </a:rPr>
              <a:t>Use this table to find the following information for federal employee travel:</a:t>
            </a:r>
          </a:p>
          <a:p>
            <a:pPr algn="l"/>
            <a:r>
              <a:rPr lang="en-US" sz="600" b="1" dirty="0">
                <a:solidFill>
                  <a:srgbClr val="1B1B1B"/>
                </a:solidFill>
              </a:rPr>
              <a:t>M&amp;IE Total</a:t>
            </a:r>
            <a:r>
              <a:rPr lang="en-US" sz="600" dirty="0">
                <a:solidFill>
                  <a:srgbClr val="1B1B1B"/>
                </a:solidFill>
              </a:rPr>
              <a:t> - the full daily amount received for a single calendar day of travel when that day is neither the first nor last day of travel.</a:t>
            </a:r>
          </a:p>
          <a:p>
            <a:pPr algn="l"/>
            <a:r>
              <a:rPr lang="en-US" sz="600" b="1" dirty="0">
                <a:solidFill>
                  <a:srgbClr val="1B1B1B"/>
                </a:solidFill>
              </a:rPr>
              <a:t>Breakfast, lunch, dinner, incidentals</a:t>
            </a:r>
            <a:r>
              <a:rPr lang="en-US" sz="600" dirty="0">
                <a:solidFill>
                  <a:srgbClr val="1B1B1B"/>
                </a:solidFill>
              </a:rPr>
              <a:t> - Separate amounts for meals and incidentals. M&amp;IE Total = Breakfast + Lunch + Dinner + Incidentals. Sometimes meal amounts must be deducted from trip voucher. </a:t>
            </a:r>
            <a:r>
              <a:rPr lang="en-US" sz="600" dirty="0">
                <a:solidFill>
                  <a:srgbClr val="005599"/>
                </a:solidFill>
              </a:rPr>
              <a:t>See More Information</a:t>
            </a:r>
            <a:endParaRPr lang="en-US" sz="600" dirty="0">
              <a:solidFill>
                <a:srgbClr val="1B1B1B"/>
              </a:solidFill>
            </a:endParaRPr>
          </a:p>
          <a:p>
            <a:pPr algn="l"/>
            <a:r>
              <a:rPr lang="en-US" sz="600" b="1" dirty="0">
                <a:solidFill>
                  <a:srgbClr val="1B1B1B"/>
                </a:solidFill>
              </a:rPr>
              <a:t>First &amp; last day of travel</a:t>
            </a:r>
            <a:r>
              <a:rPr lang="en-US" sz="600" dirty="0">
                <a:solidFill>
                  <a:srgbClr val="1B1B1B"/>
                </a:solidFill>
              </a:rPr>
              <a:t> - amount received on the first and last day of travel and equals 75% of total M&amp;IE.</a:t>
            </a:r>
          </a:p>
          <a:p>
            <a:pPr algn="l"/>
            <a:r>
              <a:rPr lang="en-US" sz="600" dirty="0"/>
              <a:t>Primary Destination 		Standard Rate</a:t>
            </a:r>
          </a:p>
          <a:p>
            <a:pPr algn="l"/>
            <a:r>
              <a:rPr lang="en-US" sz="600" dirty="0"/>
              <a:t>County 		Applies for all locations without specified rates</a:t>
            </a:r>
          </a:p>
          <a:p>
            <a:pPr algn="l"/>
            <a:r>
              <a:rPr lang="en-US" sz="600" dirty="0"/>
              <a:t>M&amp;IE Total			$55</a:t>
            </a:r>
          </a:p>
          <a:p>
            <a:pPr algn="l"/>
            <a:r>
              <a:rPr lang="en-US" sz="600" dirty="0"/>
              <a:t>Continental Breakfast/Breakfast	$13</a:t>
            </a:r>
          </a:p>
          <a:p>
            <a:pPr algn="l"/>
            <a:r>
              <a:rPr lang="en-US" sz="600" dirty="0"/>
              <a:t>Lunch			$14</a:t>
            </a:r>
          </a:p>
          <a:p>
            <a:pPr algn="l"/>
            <a:r>
              <a:rPr lang="en-US" sz="600" dirty="0"/>
              <a:t>Dinner			$23</a:t>
            </a:r>
          </a:p>
          <a:p>
            <a:pPr algn="l"/>
            <a:r>
              <a:rPr lang="en-US" sz="600" dirty="0"/>
              <a:t>Incidental Expenses		$5</a:t>
            </a:r>
          </a:p>
          <a:p>
            <a:pPr algn="l"/>
            <a:r>
              <a:rPr lang="en-US" sz="600" dirty="0"/>
              <a:t>First &amp; Last Day of Travel   		$41.25</a:t>
            </a:r>
            <a:endParaRPr lang="en-US" sz="600" dirty="0">
              <a:solidFill>
                <a:srgbClr val="1B1B1B"/>
              </a:solidFill>
            </a:endParaRPr>
          </a:p>
          <a:p>
            <a:endParaRPr lang="en-US" dirty="0"/>
          </a:p>
          <a:p>
            <a:r>
              <a:rPr lang="en-US" dirty="0"/>
              <a:t>HOT TOPICS</a:t>
            </a:r>
          </a:p>
          <a:p>
            <a:pPr marL="171427" indent="-171427">
              <a:buFont typeface="Arial" panose="020B0604020202020204" pitchFamily="34" charset="0"/>
              <a:buChar char="•"/>
            </a:pPr>
            <a:r>
              <a:rPr lang="en-US" dirty="0"/>
              <a:t>TCJA unreimbursed employee business expense itemized deduction LOST. However, these unreimbursed expenses continue to be valuable for a minister’s determination of self-employment tax, but meals will only be 50% deductible in this calculation. So reimbursement is still much preferable.</a:t>
            </a:r>
          </a:p>
        </p:txBody>
      </p:sp>
    </p:spTree>
    <p:extLst>
      <p:ext uri="{BB962C8B-B14F-4D97-AF65-F5344CB8AC3E}">
        <p14:creationId xmlns:p14="http://schemas.microsoft.com/office/powerpoint/2010/main" val="394848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2BB589-D831-4A25-8443-9B5AA38F1633}" type="slidenum">
              <a:rPr lang="en-US"/>
              <a:pPr/>
              <a:t>7</a:t>
            </a:fld>
            <a:endParaRPr lang="en-US"/>
          </a:p>
        </p:txBody>
      </p:sp>
      <p:sp>
        <p:nvSpPr>
          <p:cNvPr id="19458" name="Rectangle 2"/>
          <p:cNvSpPr>
            <a:spLocks noGrp="1" noRot="1" noChangeAspect="1" noChangeArrowheads="1" noTextEdit="1"/>
          </p:cNvSpPr>
          <p:nvPr>
            <p:ph type="sldImg"/>
          </p:nvPr>
        </p:nvSpPr>
        <p:spPr bwMode="auto">
          <a:xfrm>
            <a:off x="2109788" y="0"/>
            <a:ext cx="3276600" cy="2457450"/>
          </a:xfrm>
          <a:prstGeom prst="rect">
            <a:avLst/>
          </a:prstGeom>
          <a:solidFill>
            <a:srgbClr val="FFFFFF"/>
          </a:solidFill>
          <a:ln>
            <a:solidFill>
              <a:srgbClr val="000000"/>
            </a:solidFill>
            <a:miter lim="800000"/>
            <a:headEnd/>
            <a:tailEnd/>
          </a:ln>
        </p:spPr>
      </p:sp>
      <p:sp>
        <p:nvSpPr>
          <p:cNvPr id="19459" name="Rectangle 3"/>
          <p:cNvSpPr>
            <a:spLocks noGrp="1" noChangeArrowheads="1"/>
          </p:cNvSpPr>
          <p:nvPr>
            <p:ph type="body" idx="1"/>
          </p:nvPr>
        </p:nvSpPr>
        <p:spPr bwMode="auto">
          <a:xfrm>
            <a:off x="304525" y="1583960"/>
            <a:ext cx="6699526" cy="7396422"/>
          </a:xfrm>
          <a:prstGeom prst="rect">
            <a:avLst/>
          </a:prstGeom>
          <a:solidFill>
            <a:srgbClr val="FFFFFF"/>
          </a:solidFill>
          <a:ln>
            <a:solidFill>
              <a:srgbClr val="000000"/>
            </a:solidFill>
            <a:miter lim="800000"/>
            <a:headEnd/>
            <a:tailEnd/>
          </a:ln>
        </p:spPr>
        <p:txBody>
          <a:bodyPr/>
          <a:lstStyle/>
          <a:p>
            <a:r>
              <a:rPr lang="en-US" u="sng" kern="1200" baseline="0" dirty="0">
                <a:solidFill>
                  <a:schemeClr val="tx1"/>
                </a:solidFill>
                <a:ea typeface="+mn-ea"/>
                <a:cs typeface="+mn-cs"/>
              </a:rPr>
              <a:t>The best retirement plan option for each employee depends </a:t>
            </a:r>
            <a:r>
              <a:rPr lang="en-US" kern="1200" baseline="0" dirty="0">
                <a:solidFill>
                  <a:schemeClr val="tx1"/>
                </a:solidFill>
                <a:ea typeface="+mn-ea"/>
                <a:cs typeface="+mn-cs"/>
              </a:rPr>
              <a:t>on his or her objectives and current tax situation. The three most common retirement plan options used include the above. </a:t>
            </a:r>
          </a:p>
          <a:p>
            <a:r>
              <a:rPr lang="en-US" kern="1200" baseline="0" dirty="0">
                <a:solidFill>
                  <a:schemeClr val="tx1"/>
                </a:solidFill>
                <a:ea typeface="+mn-ea"/>
                <a:cs typeface="+mn-cs"/>
              </a:rPr>
              <a:t>Ministers often select </a:t>
            </a:r>
            <a:r>
              <a:rPr lang="en-US" b="1" kern="1200" baseline="0" dirty="0">
                <a:solidFill>
                  <a:schemeClr val="tx1"/>
                </a:solidFill>
                <a:ea typeface="+mn-ea"/>
                <a:cs typeface="+mn-cs"/>
              </a:rPr>
              <a:t>403(b) plans </a:t>
            </a:r>
            <a:r>
              <a:rPr lang="en-US" kern="1200" baseline="0" dirty="0">
                <a:solidFill>
                  <a:schemeClr val="tx1"/>
                </a:solidFill>
                <a:ea typeface="+mn-ea"/>
                <a:cs typeface="+mn-cs"/>
              </a:rPr>
              <a:t>when they want to maximize their eligible contributions, or to reduce their self-employment tax burden. For the year 2021, a minister may elect to have his employer withhold (“elective deferral”) up to $26,000 </a:t>
            </a:r>
            <a:r>
              <a:rPr lang="en-US" u="sng" kern="1200" baseline="0" dirty="0">
                <a:solidFill>
                  <a:schemeClr val="tx1"/>
                </a:solidFill>
                <a:ea typeface="+mn-ea"/>
                <a:cs typeface="+mn-cs"/>
              </a:rPr>
              <a:t>($19,500, plus $6,500 more for ministers age 50 and older</a:t>
            </a:r>
            <a:r>
              <a:rPr lang="en-US" kern="1200" baseline="0" dirty="0">
                <a:solidFill>
                  <a:schemeClr val="tx1"/>
                </a:solidFill>
                <a:ea typeface="+mn-ea"/>
                <a:cs typeface="+mn-cs"/>
              </a:rPr>
              <a:t>) of his compensation and contribute it, instead, to his 403(b) qualified investment account. Some ministers are eligible to increase this amount by another $3,000 (source: IRS Publication 571). </a:t>
            </a:r>
            <a:r>
              <a:rPr lang="en-US" u="sng" kern="1200" baseline="0" dirty="0">
                <a:solidFill>
                  <a:schemeClr val="tx1"/>
                </a:solidFill>
                <a:ea typeface="+mn-ea"/>
                <a:cs typeface="+mn-cs"/>
              </a:rPr>
              <a:t>In addition, unlike other retirement plan choices, a minister is not subject to the 15.3 percent federal self-employment tax on amounts deferred into 403(b) accounts </a:t>
            </a:r>
            <a:r>
              <a:rPr lang="en-US" kern="1200" baseline="0" dirty="0">
                <a:solidFill>
                  <a:schemeClr val="tx1"/>
                </a:solidFill>
                <a:ea typeface="+mn-ea"/>
                <a:cs typeface="+mn-cs"/>
              </a:rPr>
              <a:t>(source: IRS Revenue Rulings 68-395 and 78-6). This is also true of any amount that his employer contributes over-and-above the minister’s own elective deferral. </a:t>
            </a:r>
          </a:p>
          <a:p>
            <a:endParaRPr lang="en-US" kern="1200" baseline="0" dirty="0">
              <a:solidFill>
                <a:schemeClr val="tx1"/>
              </a:solidFill>
              <a:ea typeface="+mn-ea"/>
              <a:cs typeface="+mn-cs"/>
            </a:endParaRPr>
          </a:p>
          <a:p>
            <a:r>
              <a:rPr lang="en-US" kern="1200" baseline="0" dirty="0">
                <a:solidFill>
                  <a:schemeClr val="tx1"/>
                </a:solidFill>
                <a:ea typeface="+mn-ea"/>
                <a:cs typeface="+mn-cs"/>
              </a:rPr>
              <a:t>The situations for which </a:t>
            </a:r>
            <a:r>
              <a:rPr lang="en-US" b="1" kern="1200" baseline="0" dirty="0">
                <a:solidFill>
                  <a:schemeClr val="tx1"/>
                </a:solidFill>
                <a:ea typeface="+mn-ea"/>
                <a:cs typeface="+mn-cs"/>
              </a:rPr>
              <a:t>Traditional IRAs </a:t>
            </a:r>
            <a:r>
              <a:rPr lang="en-US" kern="1200" baseline="0" dirty="0">
                <a:solidFill>
                  <a:schemeClr val="tx1"/>
                </a:solidFill>
                <a:ea typeface="+mn-ea"/>
                <a:cs typeface="+mn-cs"/>
              </a:rPr>
              <a:t>are the best choice for a ministerial employee’s retirement plan are less frequent but may be very effective for non-ministerial employees. For the year 2021, an employee and spouse may each contribute up to $6,000 to qualified IRA accounts; an additional $1,000 each may be contributed if they are 50 years of age (IRS Publication 590). A ministerial employee who has opted out of the social security system but is still looking for additional income tax deductions may find the Traditional IRA his best choice. </a:t>
            </a:r>
          </a:p>
          <a:p>
            <a:endParaRPr lang="en-US" b="1" kern="1200" baseline="0" dirty="0">
              <a:solidFill>
                <a:schemeClr val="tx1"/>
              </a:solidFill>
              <a:ea typeface="+mn-ea"/>
              <a:cs typeface="+mn-cs"/>
            </a:endParaRPr>
          </a:p>
          <a:p>
            <a:r>
              <a:rPr lang="en-US" b="1" kern="1200" baseline="0" dirty="0">
                <a:solidFill>
                  <a:schemeClr val="tx1"/>
                </a:solidFill>
                <a:ea typeface="+mn-ea"/>
                <a:cs typeface="+mn-cs"/>
              </a:rPr>
              <a:t>Roth IRAs </a:t>
            </a:r>
            <a:r>
              <a:rPr lang="en-US" kern="1200" baseline="0" dirty="0">
                <a:solidFill>
                  <a:schemeClr val="tx1"/>
                </a:solidFill>
                <a:ea typeface="+mn-ea"/>
                <a:cs typeface="+mn-cs"/>
              </a:rPr>
              <a:t>enable employees to make the same amount of contributions as do Traditional IRAs but without receiving an income tax deduction. For many employees, especially those with young families and/or ample housing allowances, additional tax write-offs are not needed. Unlike Traditional IRAs, not only will future retirement (age 59½ or later) distributions of their current contributions be untaxed, the earnings distributed from the Roth IRA will not be taxed. Further, pre-retirement distributions may be made without penalty for: </a:t>
            </a:r>
          </a:p>
          <a:p>
            <a:r>
              <a:rPr lang="en-US" kern="1200" baseline="0" dirty="0">
                <a:solidFill>
                  <a:schemeClr val="tx1"/>
                </a:solidFill>
                <a:ea typeface="+mn-ea"/>
                <a:cs typeface="+mn-cs"/>
              </a:rPr>
              <a:t>(a) Medical expenses (and health insurance premiums for the unemployed).* </a:t>
            </a:r>
          </a:p>
          <a:p>
            <a:r>
              <a:rPr lang="en-US" kern="1200" baseline="0" dirty="0">
                <a:solidFill>
                  <a:schemeClr val="tx1"/>
                </a:solidFill>
                <a:ea typeface="+mn-ea"/>
                <a:cs typeface="+mn-cs"/>
              </a:rPr>
              <a:t>(b) Qualified higher education expenses.* </a:t>
            </a:r>
          </a:p>
          <a:p>
            <a:r>
              <a:rPr lang="en-US" kern="1200" baseline="0" dirty="0">
                <a:solidFill>
                  <a:schemeClr val="tx1"/>
                </a:solidFill>
                <a:ea typeface="+mn-ea"/>
                <a:cs typeface="+mn-cs"/>
              </a:rPr>
              <a:t>(c) New home purchase costs for taxpayers who have not owned a personal residence for at least two years (“first time homebuyers”). </a:t>
            </a:r>
          </a:p>
          <a:p>
            <a:r>
              <a:rPr lang="en-US" kern="1200" baseline="0" dirty="0">
                <a:solidFill>
                  <a:schemeClr val="tx1"/>
                </a:solidFill>
                <a:ea typeface="+mn-ea"/>
                <a:cs typeface="+mn-cs"/>
              </a:rPr>
              <a:t>*Also available for some Traditional IRA distributions. </a:t>
            </a:r>
          </a:p>
          <a:p>
            <a:endParaRPr lang="en-US" kern="1200" baseline="0" dirty="0">
              <a:solidFill>
                <a:schemeClr val="tx1"/>
              </a:solidFill>
              <a:ea typeface="+mn-ea"/>
              <a:cs typeface="+mn-cs"/>
            </a:endParaRPr>
          </a:p>
          <a:p>
            <a:r>
              <a:rPr lang="en-US" kern="1200" baseline="0" dirty="0">
                <a:solidFill>
                  <a:schemeClr val="tx1"/>
                </a:solidFill>
                <a:ea typeface="+mn-ea"/>
                <a:cs typeface="+mn-cs"/>
              </a:rPr>
              <a:t>HOT TOPICS</a:t>
            </a:r>
          </a:p>
          <a:p>
            <a:pPr marL="171427" indent="-171427">
              <a:buFont typeface="Arial" panose="020B0604020202020204" pitchFamily="34" charset="0"/>
              <a:buChar char="•"/>
            </a:pPr>
            <a:r>
              <a:rPr lang="en-US" kern="1200" baseline="0" dirty="0">
                <a:solidFill>
                  <a:schemeClr val="tx1"/>
                </a:solidFill>
                <a:ea typeface="+mn-ea"/>
                <a:cs typeface="+mn-cs"/>
              </a:rPr>
              <a:t>Ministerial employees with 403(b) plan investments should NOT roll them over into an IRA. Since the 403(b) is accepted as a “church plan” its retirement distributions can be designated as a housing allowance. </a:t>
            </a:r>
          </a:p>
          <a:p>
            <a:pPr marL="171427" indent="-171427">
              <a:buFont typeface="Arial" panose="020B0604020202020204" pitchFamily="34" charset="0"/>
              <a:buChar char="•"/>
            </a:pPr>
            <a:r>
              <a:rPr lang="en-US" kern="1200" baseline="0" dirty="0">
                <a:solidFill>
                  <a:schemeClr val="tx1"/>
                </a:solidFill>
                <a:ea typeface="+mn-ea"/>
                <a:cs typeface="+mn-cs"/>
              </a:rPr>
              <a:t>One-time contributions (say, at retirement) to a 403(b) even in excess of $26,000 may be possible with some specialized “church” plans.</a:t>
            </a:r>
          </a:p>
        </p:txBody>
      </p:sp>
    </p:spTree>
    <p:extLst>
      <p:ext uri="{BB962C8B-B14F-4D97-AF65-F5344CB8AC3E}">
        <p14:creationId xmlns:p14="http://schemas.microsoft.com/office/powerpoint/2010/main" val="3432898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A24AE0-6D23-4189-ACE7-23864B955E20}" type="slidenum">
              <a:rPr lang="en-US"/>
              <a:pPr/>
              <a:t>8</a:t>
            </a:fld>
            <a:endParaRPr lang="en-US"/>
          </a:p>
        </p:txBody>
      </p:sp>
      <p:sp>
        <p:nvSpPr>
          <p:cNvPr id="15362" name="Rectangle 2"/>
          <p:cNvSpPr>
            <a:spLocks noGrp="1" noRot="1" noChangeAspect="1" noChangeArrowheads="1" noTextEdit="1"/>
          </p:cNvSpPr>
          <p:nvPr>
            <p:ph type="sldImg"/>
          </p:nvPr>
        </p:nvSpPr>
        <p:spPr bwMode="auto">
          <a:xfrm>
            <a:off x="1141413" y="228600"/>
            <a:ext cx="4643437" cy="3482975"/>
          </a:xfrm>
          <a:prstGeom prst="rect">
            <a:avLst/>
          </a:prstGeom>
          <a:solidFill>
            <a:srgbClr val="FFFFFF"/>
          </a:solidFill>
          <a:ln>
            <a:solidFill>
              <a:srgbClr val="000000"/>
            </a:solidFill>
            <a:miter lim="800000"/>
            <a:headEnd/>
            <a:tailEnd/>
          </a:ln>
        </p:spPr>
      </p:sp>
      <p:sp>
        <p:nvSpPr>
          <p:cNvPr id="15363" name="Rectangle 3"/>
          <p:cNvSpPr>
            <a:spLocks noGrp="1" noChangeArrowheads="1"/>
          </p:cNvSpPr>
          <p:nvPr>
            <p:ph type="body" idx="1"/>
          </p:nvPr>
        </p:nvSpPr>
        <p:spPr bwMode="auto">
          <a:xfrm>
            <a:off x="676599" y="3712214"/>
            <a:ext cx="6327453" cy="4881083"/>
          </a:xfrm>
          <a:prstGeom prst="rect">
            <a:avLst/>
          </a:prstGeom>
          <a:solidFill>
            <a:srgbClr val="FFFFFF"/>
          </a:solidFill>
          <a:ln>
            <a:solidFill>
              <a:srgbClr val="000000"/>
            </a:solidFill>
            <a:miter lim="800000"/>
            <a:headEnd/>
            <a:tailEnd/>
          </a:ln>
        </p:spPr>
        <p:txBody>
          <a:bodyPr/>
          <a:lstStyle/>
          <a:p>
            <a:r>
              <a:rPr lang="en-US" sz="1400" dirty="0"/>
              <a:t>Many ministerial employees continue serving after going on social security retirement. A large housing allowance can be especially beneficial to them since they may qualify to exclude it from SECA tax (source: IRA Minister’s Audit Techniques Guide).</a:t>
            </a:r>
          </a:p>
          <a:p>
            <a:r>
              <a:rPr lang="en-US" sz="1400" dirty="0">
                <a:cs typeface="Times New Roman" pitchFamily="18" charset="0"/>
              </a:rPr>
              <a:t>“Retirees” is NOT well defined by the IRS.</a:t>
            </a:r>
          </a:p>
        </p:txBody>
      </p:sp>
    </p:spTree>
    <p:extLst>
      <p:ext uri="{BB962C8B-B14F-4D97-AF65-F5344CB8AC3E}">
        <p14:creationId xmlns:p14="http://schemas.microsoft.com/office/powerpoint/2010/main" val="2847102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68275"/>
            <a:ext cx="4178300" cy="3135313"/>
          </a:xfrm>
        </p:spPr>
      </p:sp>
      <p:sp>
        <p:nvSpPr>
          <p:cNvPr id="3" name="Notes Placeholder 2"/>
          <p:cNvSpPr>
            <a:spLocks noGrp="1"/>
          </p:cNvSpPr>
          <p:nvPr>
            <p:ph type="body" idx="1"/>
          </p:nvPr>
        </p:nvSpPr>
        <p:spPr>
          <a:xfrm>
            <a:off x="563933" y="2427111"/>
            <a:ext cx="6438533" cy="6533576"/>
          </a:xfrm>
          <a:solidFill>
            <a:schemeClr val="bg1"/>
          </a:solidFill>
        </p:spPr>
        <p:txBody>
          <a:bodyPr/>
          <a:lstStyle/>
          <a:p>
            <a:r>
              <a:rPr lang="en-US" sz="1400" dirty="0"/>
              <a:t>We follow our ministerial clients on a lifelong journey through cycles of changes in their family’s finances.</a:t>
            </a:r>
          </a:p>
          <a:p>
            <a:r>
              <a:rPr lang="en-US" sz="1400" dirty="0"/>
              <a:t>In broad, general terms these are the landmarks we often pass and questions posted on their road signs:</a:t>
            </a:r>
          </a:p>
          <a:p>
            <a:pPr marL="171290" indent="-171290">
              <a:buFont typeface="Arial" panose="020B0604020202020204" pitchFamily="34" charset="0"/>
              <a:buChar char="•"/>
            </a:pPr>
            <a:r>
              <a:rPr lang="en-US" sz="1400" dirty="0"/>
              <a:t>Single—Am I a ministerial employee or not? What is FICA? What is SECA?</a:t>
            </a:r>
          </a:p>
          <a:p>
            <a:pPr marL="171290" indent="-171290">
              <a:buFont typeface="Arial" panose="020B0604020202020204" pitchFamily="34" charset="0"/>
              <a:buChar char="•"/>
            </a:pPr>
            <a:r>
              <a:rPr lang="en-US" sz="1400" dirty="0"/>
              <a:t>Young married—Now that I’ve been licensed or ordained as a minister of the gospel, do I opt out or stay in—and what does that mean anyway? What life and disability insurances should I purchase? Should I contribute to a Roth or a 403(b) retirement plan?</a:t>
            </a:r>
          </a:p>
          <a:p>
            <a:pPr marL="171290" indent="-171290">
              <a:buFont typeface="Arial" panose="020B0604020202020204" pitchFamily="34" charset="0"/>
              <a:buChar char="•"/>
            </a:pPr>
            <a:r>
              <a:rPr lang="en-US" sz="1400" dirty="0"/>
              <a:t>Children in the home—Wow! Healthcare just got more complicated! And our income is less than before children! Ouch! But, can child tax credits help? Also, should we continue in camp housing or should we start making mortgage payments on a home we can eventually own?</a:t>
            </a:r>
          </a:p>
          <a:p>
            <a:pPr marL="171290" indent="-171290">
              <a:buFont typeface="Arial" panose="020B0604020202020204" pitchFamily="34" charset="0"/>
              <a:buChar char="•"/>
            </a:pPr>
            <a:r>
              <a:rPr lang="en-US" sz="1400" dirty="0"/>
              <a:t>Children leaving for college and career—Now we’re losing dependent child tax credits. But, wait, what education credits can we gain? And, whoa, we must find a way to catch up on funding for retirement. What is the best retirement funding option? And maybe, just maybe, our income is actually increasing.</a:t>
            </a:r>
          </a:p>
          <a:p>
            <a:pPr marL="171290" indent="-171290">
              <a:buFont typeface="Arial" panose="020B0604020202020204" pitchFamily="34" charset="0"/>
              <a:buChar char="•"/>
            </a:pPr>
            <a:r>
              <a:rPr lang="en-US" sz="1400" dirty="0"/>
              <a:t>Empty nesters—More ouch! Our taxes are higher with no dependents and no education credits. But we </a:t>
            </a:r>
            <a:r>
              <a:rPr lang="en-US" sz="1400" b="1" i="1" dirty="0"/>
              <a:t>are</a:t>
            </a:r>
            <a:r>
              <a:rPr lang="en-US" sz="1400" dirty="0"/>
              <a:t> catching up after our retirement funding detour on the college tuition road. I wonder, though, if we’re still employing the best funding option. Oh, and now we’re dealing with our own parents’ needs.</a:t>
            </a:r>
          </a:p>
          <a:p>
            <a:pPr marL="171290" indent="-171290">
              <a:buFont typeface="Arial" panose="020B0604020202020204" pitchFamily="34" charset="0"/>
              <a:buChar char="•"/>
            </a:pPr>
            <a:r>
              <a:rPr lang="en-US" sz="1400" dirty="0"/>
              <a:t>Retirement—I thought things we’re suppose to get simpler as we reached FRA—”Full Retirement Age” in the eyes of the Social Security Administration. Okay, we’re age 65 and have signed up for Medicare, but do we need a </a:t>
            </a:r>
            <a:r>
              <a:rPr lang="en-US" sz="1400" b="1" i="1" dirty="0"/>
              <a:t>supplement</a:t>
            </a:r>
            <a:r>
              <a:rPr lang="en-US" sz="1400" dirty="0"/>
              <a:t> or an </a:t>
            </a:r>
            <a:r>
              <a:rPr lang="en-US" sz="1400" b="1" i="1" dirty="0"/>
              <a:t>advantage</a:t>
            </a:r>
            <a:r>
              <a:rPr lang="en-US" sz="1400" dirty="0"/>
              <a:t> plan. I’m still serving in camp ministry. I’m still earning. I’m still paying tax. When should my wife and I begin to collect our social security retirement benefits? And this whole getting older thing means a lot of new decisions for the two of us—What about long-term care? Where do we live? And what do we live </a:t>
            </a:r>
            <a:r>
              <a:rPr lang="en-US" sz="1400" b="1" i="1" dirty="0"/>
              <a:t>in</a:t>
            </a:r>
            <a:r>
              <a:rPr lang="en-US" sz="1400" dirty="0"/>
              <a:t>?</a:t>
            </a:r>
          </a:p>
          <a:p>
            <a:endParaRPr lang="en-US" sz="1400" dirty="0"/>
          </a:p>
        </p:txBody>
      </p:sp>
      <p:sp>
        <p:nvSpPr>
          <p:cNvPr id="4" name="Slide Number Placeholder 3"/>
          <p:cNvSpPr>
            <a:spLocks noGrp="1"/>
          </p:cNvSpPr>
          <p:nvPr>
            <p:ph type="sldNum" sz="quarter" idx="5"/>
          </p:nvPr>
        </p:nvSpPr>
        <p:spPr/>
        <p:txBody>
          <a:bodyPr/>
          <a:lstStyle/>
          <a:p>
            <a:fld id="{9838AA63-F11D-4235-9245-9BF6FDB59DF4}" type="slidenum">
              <a:rPr lang="en-US" smtClean="0"/>
              <a:t>9</a:t>
            </a:fld>
            <a:endParaRPr lang="en-US"/>
          </a:p>
        </p:txBody>
      </p:sp>
    </p:spTree>
    <p:extLst>
      <p:ext uri="{BB962C8B-B14F-4D97-AF65-F5344CB8AC3E}">
        <p14:creationId xmlns:p14="http://schemas.microsoft.com/office/powerpoint/2010/main" val="3835430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CCD644-53E6-4272-B5A2-2986758417AC}"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1121226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CCD644-53E6-4272-B5A2-2986758417AC}"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261846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CCD644-53E6-4272-B5A2-2986758417AC}"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94779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CCD644-53E6-4272-B5A2-2986758417AC}"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916752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CCD644-53E6-4272-B5A2-2986758417AC}"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139846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CCD644-53E6-4272-B5A2-2986758417AC}"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1691015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CCD644-53E6-4272-B5A2-2986758417AC}" type="datetimeFigureOut">
              <a:rPr lang="en-US" smtClean="0"/>
              <a:t>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2660582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CCD644-53E6-4272-B5A2-2986758417AC}" type="datetimeFigureOut">
              <a:rPr lang="en-US" smtClean="0"/>
              <a:t>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2738904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CCD644-53E6-4272-B5A2-2986758417AC}" type="datetimeFigureOut">
              <a:rPr lang="en-US" smtClean="0"/>
              <a:t>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1239675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CCD644-53E6-4272-B5A2-2986758417AC}"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550052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CCD644-53E6-4272-B5A2-2986758417AC}"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186669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CCD644-53E6-4272-B5A2-2986758417AC}" type="datetimeFigureOut">
              <a:rPr lang="en-US" smtClean="0"/>
              <a:t>2/8/2021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51517-F68C-42AD-A369-2980C85D728F}" type="slidenum">
              <a:rPr lang="en-US" smtClean="0"/>
              <a:t>‹#›</a:t>
            </a:fld>
            <a:endParaRPr lang="en-US"/>
          </a:p>
        </p:txBody>
      </p:sp>
    </p:spTree>
    <p:extLst>
      <p:ext uri="{BB962C8B-B14F-4D97-AF65-F5344CB8AC3E}">
        <p14:creationId xmlns:p14="http://schemas.microsoft.com/office/powerpoint/2010/main" val="39344382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A17A11-88E5-4016-87D0-F1BCFBF4953B}"/>
              </a:ext>
            </a:extLst>
          </p:cNvPr>
          <p:cNvSpPr txBox="1"/>
          <p:nvPr/>
        </p:nvSpPr>
        <p:spPr>
          <a:xfrm>
            <a:off x="3396342" y="2880415"/>
            <a:ext cx="5460274" cy="1630471"/>
          </a:xfrm>
          <a:prstGeom prst="rect">
            <a:avLst/>
          </a:prstGeom>
          <a:noFill/>
        </p:spPr>
        <p:txBody>
          <a:bodyPr wrap="square" rtlCol="0">
            <a:spAutoFit/>
          </a:bodyPr>
          <a:lstStyle/>
          <a:p>
            <a:r>
              <a:rPr lang="en-US" sz="3200" spc="300" dirty="0">
                <a:solidFill>
                  <a:srgbClr val="1A264F"/>
                </a:solidFill>
                <a:cs typeface="Dubai Light" panose="020B0303030403030204" pitchFamily="34" charset="-78"/>
              </a:rPr>
              <a:t>Presented by </a:t>
            </a:r>
          </a:p>
          <a:p>
            <a:r>
              <a:rPr lang="en-US" sz="3200" spc="300" dirty="0">
                <a:solidFill>
                  <a:srgbClr val="1A264F"/>
                </a:solidFill>
                <a:cs typeface="Dubai Light" panose="020B0303030403030204" pitchFamily="34" charset="-78"/>
              </a:rPr>
              <a:t>Corey A. Pfaffe, CPA, PhD</a:t>
            </a:r>
          </a:p>
          <a:p>
            <a:r>
              <a:rPr lang="en-US" sz="3200" spc="300" dirty="0">
                <a:solidFill>
                  <a:srgbClr val="1A264F"/>
                </a:solidFill>
                <a:cs typeface="Dubai Light" panose="020B0303030403030204" pitchFamily="34" charset="-78"/>
              </a:rPr>
              <a:t>February 2021</a:t>
            </a:r>
          </a:p>
        </p:txBody>
      </p:sp>
      <p:sp>
        <p:nvSpPr>
          <p:cNvPr id="13" name="TextBox 12">
            <a:extLst>
              <a:ext uri="{FF2B5EF4-FFF2-40B4-BE49-F238E27FC236}">
                <a16:creationId xmlns:a16="http://schemas.microsoft.com/office/drawing/2014/main" id="{D36C710E-B83B-4A34-92F0-2D8381B09DC2}"/>
              </a:ext>
            </a:extLst>
          </p:cNvPr>
          <p:cNvSpPr txBox="1"/>
          <p:nvPr/>
        </p:nvSpPr>
        <p:spPr>
          <a:xfrm>
            <a:off x="319796" y="335322"/>
            <a:ext cx="8523758" cy="1323439"/>
          </a:xfrm>
          <a:prstGeom prst="rect">
            <a:avLst/>
          </a:prstGeom>
          <a:noFill/>
          <a:ln>
            <a:solidFill>
              <a:schemeClr val="accent1">
                <a:lumMod val="50000"/>
              </a:schemeClr>
            </a:solidFill>
          </a:ln>
        </p:spPr>
        <p:txBody>
          <a:bodyPr wrap="square" rtlCol="0">
            <a:spAutoFit/>
          </a:bodyPr>
          <a:lstStyle/>
          <a:p>
            <a:pPr algn="ctr"/>
            <a:r>
              <a:rPr lang="en-US" sz="4000" dirty="0">
                <a:solidFill>
                  <a:srgbClr val="1A264F"/>
                </a:solidFill>
                <a:latin typeface="+mj-lt"/>
              </a:rPr>
              <a:t>Ministry Compensation Strategies—News You Can Use</a:t>
            </a:r>
          </a:p>
        </p:txBody>
      </p:sp>
      <p:pic>
        <p:nvPicPr>
          <p:cNvPr id="15" name="Picture 14" descr="A person wearing a suit and tie&#10;&#10;Description automatically generated">
            <a:extLst>
              <a:ext uri="{FF2B5EF4-FFF2-40B4-BE49-F238E27FC236}">
                <a16:creationId xmlns:a16="http://schemas.microsoft.com/office/drawing/2014/main" id="{F3C0849A-5F14-4FE3-9EC8-8E3A6F2254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293" y="2880415"/>
            <a:ext cx="1365650" cy="13656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2847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a:extLst>
              <a:ext uri="{FF2B5EF4-FFF2-40B4-BE49-F238E27FC236}">
                <a16:creationId xmlns:a16="http://schemas.microsoft.com/office/drawing/2014/main" id="{9A110243-67CF-44DD-A763-5274778CE6D2}"/>
              </a:ext>
            </a:extLst>
          </p:cNvPr>
          <p:cNvSpPr txBox="1">
            <a:spLocks noChangeArrowheads="1"/>
          </p:cNvSpPr>
          <p:nvPr/>
        </p:nvSpPr>
        <p:spPr>
          <a:xfrm>
            <a:off x="310121" y="1071154"/>
            <a:ext cx="8523758" cy="50453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buFont typeface="Arial" panose="020B0604020202020204" pitchFamily="34" charset="0"/>
              <a:buChar char="•"/>
            </a:pPr>
            <a:r>
              <a:rPr lang="en-US" dirty="0"/>
              <a:t>Permanent staff supported by the General Fund budget or by Designated Gifts</a:t>
            </a:r>
          </a:p>
          <a:p>
            <a:pPr marL="628650" lvl="1" indent="-171450">
              <a:buFont typeface="Arial" panose="020B0604020202020204" pitchFamily="34" charset="0"/>
              <a:buChar char="•"/>
            </a:pPr>
            <a:r>
              <a:rPr lang="en-US" sz="2800" dirty="0"/>
              <a:t>P&amp;L expense “temporary” accounts versus Balance Sheet equity “permanent” accounts</a:t>
            </a:r>
          </a:p>
          <a:p>
            <a:pPr marL="628650" lvl="1" indent="-171450">
              <a:buFont typeface="Arial" panose="020B0604020202020204" pitchFamily="34" charset="0"/>
              <a:buChar char="•"/>
            </a:pPr>
            <a:r>
              <a:rPr lang="en-US" sz="2800" dirty="0"/>
              <a:t>ministerial (SECA employees)</a:t>
            </a:r>
          </a:p>
          <a:p>
            <a:pPr marL="628650" lvl="1" indent="-171450">
              <a:buFont typeface="Arial" panose="020B0604020202020204" pitchFamily="34" charset="0"/>
              <a:buChar char="•"/>
            </a:pPr>
            <a:r>
              <a:rPr lang="en-US" sz="2800" dirty="0"/>
              <a:t>non-ministerial (FICA employees)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Summer camp counsellors &amp; operations staff (FICA)</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t>Minimum wage laws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t>Educational Assistance Programs: written; non-discriminatory; notice; </a:t>
            </a:r>
            <a:r>
              <a:rPr lang="en-US" sz="2800" b="1" i="1" dirty="0"/>
              <a:t>not</a:t>
            </a:r>
            <a:r>
              <a:rPr lang="en-US" sz="2800" dirty="0"/>
              <a:t> “cash or benefit”; $5,250; qualified expenses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t>“Love gifts”</a:t>
            </a:r>
          </a:p>
        </p:txBody>
      </p:sp>
      <p:sp>
        <p:nvSpPr>
          <p:cNvPr id="15" name="TextBox 14">
            <a:extLst>
              <a:ext uri="{FF2B5EF4-FFF2-40B4-BE49-F238E27FC236}">
                <a16:creationId xmlns:a16="http://schemas.microsoft.com/office/drawing/2014/main" id="{6720FF70-6765-48C2-8D46-436F2C185836}"/>
              </a:ext>
            </a:extLst>
          </p:cNvPr>
          <p:cNvSpPr txBox="1"/>
          <p:nvPr/>
        </p:nvSpPr>
        <p:spPr>
          <a:xfrm>
            <a:off x="310121" y="329589"/>
            <a:ext cx="8523758" cy="584775"/>
          </a:xfrm>
          <a:prstGeom prst="rect">
            <a:avLst/>
          </a:prstGeom>
          <a:noFill/>
        </p:spPr>
        <p:txBody>
          <a:bodyPr wrap="square" rtlCol="0">
            <a:spAutoFit/>
          </a:bodyPr>
          <a:lstStyle/>
          <a:p>
            <a:pPr algn="ctr"/>
            <a:r>
              <a:rPr lang="en-US" sz="3200" dirty="0">
                <a:solidFill>
                  <a:srgbClr val="1A264F"/>
                </a:solidFill>
              </a:rPr>
              <a:t>Employee Classifications and their Implications</a:t>
            </a:r>
          </a:p>
        </p:txBody>
      </p:sp>
      <p:sp>
        <p:nvSpPr>
          <p:cNvPr id="3" name="TextBox 2">
            <a:extLst>
              <a:ext uri="{FF2B5EF4-FFF2-40B4-BE49-F238E27FC236}">
                <a16:creationId xmlns:a16="http://schemas.microsoft.com/office/drawing/2014/main" id="{D1512B05-D3CA-4D21-8AB1-5031DC41CDFA}"/>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algn="ctr"/>
            <a:r>
              <a:rPr lang="en-US" sz="2200" dirty="0">
                <a:solidFill>
                  <a:srgbClr val="1A264F"/>
                </a:solidFill>
                <a:latin typeface="+mj-lt"/>
              </a:rPr>
              <a:t>Ministry Compensation Strategies: News You Can Use</a:t>
            </a:r>
          </a:p>
        </p:txBody>
      </p:sp>
    </p:spTree>
    <p:extLst>
      <p:ext uri="{BB962C8B-B14F-4D97-AF65-F5344CB8AC3E}">
        <p14:creationId xmlns:p14="http://schemas.microsoft.com/office/powerpoint/2010/main" val="1233506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subTnLst>
                                    <p:animClr clrSpc="rgb" dir="cw">
                                      <p:cBhvr override="childStyle">
                                        <p:cTn dur="1" fill="hold" display="0" masterRel="nextClick" afterEffect="1"/>
                                        <p:tgtEl>
                                          <p:spTgt spid="14">
                                            <p:txEl>
                                              <p:pRg st="0" end="0"/>
                                            </p:txEl>
                                          </p:spTgt>
                                        </p:tgtEl>
                                        <p:attrNameLst>
                                          <p:attrName>ppt_c</p:attrName>
                                        </p:attrNameLst>
                                      </p:cBhvr>
                                      <p:to>
                                        <a:srgbClr val="6D6969"/>
                                      </p:to>
                                    </p:animClr>
                                  </p:sub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subTnLst>
                                    <p:animClr clrSpc="rgb" dir="cw">
                                      <p:cBhvr override="childStyle">
                                        <p:cTn dur="1" fill="hold" display="0" masterRel="nextClick" afterEffect="1"/>
                                        <p:tgtEl>
                                          <p:spTgt spid="14">
                                            <p:txEl>
                                              <p:pRg st="1" end="1"/>
                                            </p:txEl>
                                          </p:spTgt>
                                        </p:tgtEl>
                                        <p:attrNameLst>
                                          <p:attrName>ppt_c</p:attrName>
                                        </p:attrNameLst>
                                      </p:cBhvr>
                                      <p:to>
                                        <a:srgbClr val="6D6969"/>
                                      </p:to>
                                    </p:animClr>
                                  </p:subTnLst>
                                </p:cTn>
                              </p:par>
                              <p:par>
                                <p:cTn id="11" presetID="10" presetClass="entr" presetSubtype="0" fill="hold"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fade">
                                      <p:cBhvr>
                                        <p:cTn id="13" dur="500"/>
                                        <p:tgtEl>
                                          <p:spTgt spid="14">
                                            <p:txEl>
                                              <p:pRg st="2" end="2"/>
                                            </p:txEl>
                                          </p:spTgt>
                                        </p:tgtEl>
                                      </p:cBhvr>
                                    </p:animEffect>
                                  </p:childTnLst>
                                  <p:subTnLst>
                                    <p:animClr clrSpc="rgb" dir="cw">
                                      <p:cBhvr override="childStyle">
                                        <p:cTn dur="1" fill="hold" display="0" masterRel="nextClick" afterEffect="1"/>
                                        <p:tgtEl>
                                          <p:spTgt spid="14">
                                            <p:txEl>
                                              <p:pRg st="2" end="2"/>
                                            </p:txEl>
                                          </p:spTgt>
                                        </p:tgtEl>
                                        <p:attrNameLst>
                                          <p:attrName>ppt_c</p:attrName>
                                        </p:attrNameLst>
                                      </p:cBhvr>
                                      <p:to>
                                        <a:srgbClr val="6D6969"/>
                                      </p:to>
                                    </p:animClr>
                                  </p:subTnLst>
                                </p:cTn>
                              </p:par>
                              <p:par>
                                <p:cTn id="14" presetID="10" presetClass="entr" presetSubtype="0" fill="hold" nodeType="withEffect">
                                  <p:stCondLst>
                                    <p:cond delay="0"/>
                                  </p:stCondLst>
                                  <p:childTnLst>
                                    <p:set>
                                      <p:cBhvr>
                                        <p:cTn id="15" dur="1" fill="hold">
                                          <p:stCondLst>
                                            <p:cond delay="0"/>
                                          </p:stCondLst>
                                        </p:cTn>
                                        <p:tgtEl>
                                          <p:spTgt spid="14">
                                            <p:txEl>
                                              <p:pRg st="3" end="3"/>
                                            </p:txEl>
                                          </p:spTgt>
                                        </p:tgtEl>
                                        <p:attrNameLst>
                                          <p:attrName>style.visibility</p:attrName>
                                        </p:attrNameLst>
                                      </p:cBhvr>
                                      <p:to>
                                        <p:strVal val="visible"/>
                                      </p:to>
                                    </p:set>
                                    <p:animEffect transition="in" filter="fade">
                                      <p:cBhvr>
                                        <p:cTn id="16" dur="500"/>
                                        <p:tgtEl>
                                          <p:spTgt spid="14">
                                            <p:txEl>
                                              <p:pRg st="3" end="3"/>
                                            </p:txEl>
                                          </p:spTgt>
                                        </p:tgtEl>
                                      </p:cBhvr>
                                    </p:animEffect>
                                  </p:childTnLst>
                                  <p:subTnLst>
                                    <p:animClr clrSpc="rgb" dir="cw">
                                      <p:cBhvr override="childStyle">
                                        <p:cTn dur="1" fill="hold" display="0" masterRel="nextClick" afterEffect="1"/>
                                        <p:tgtEl>
                                          <p:spTgt spid="14">
                                            <p:txEl>
                                              <p:pRg st="3" end="3"/>
                                            </p:txEl>
                                          </p:spTgt>
                                        </p:tgtEl>
                                        <p:attrNameLst>
                                          <p:attrName>ppt_c</p:attrName>
                                        </p:attrNameLst>
                                      </p:cBhvr>
                                      <p:to>
                                        <a:srgbClr val="6D6969"/>
                                      </p:to>
                                    </p:animClr>
                                  </p:sub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4">
                                            <p:txEl>
                                              <p:pRg st="4" end="4"/>
                                            </p:txEl>
                                          </p:spTgt>
                                        </p:tgtEl>
                                        <p:attrNameLst>
                                          <p:attrName>style.visibility</p:attrName>
                                        </p:attrNameLst>
                                      </p:cBhvr>
                                      <p:to>
                                        <p:strVal val="visible"/>
                                      </p:to>
                                    </p:set>
                                    <p:animEffect transition="in" filter="fade">
                                      <p:cBhvr>
                                        <p:cTn id="21" dur="500"/>
                                        <p:tgtEl>
                                          <p:spTgt spid="14">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4">
                                            <p:txEl>
                                              <p:pRg st="5" end="5"/>
                                            </p:txEl>
                                          </p:spTgt>
                                        </p:tgtEl>
                                        <p:attrNameLst>
                                          <p:attrName>style.visibility</p:attrName>
                                        </p:attrNameLst>
                                      </p:cBhvr>
                                      <p:to>
                                        <p:strVal val="visible"/>
                                      </p:to>
                                    </p:set>
                                    <p:animEffect transition="in" filter="fade">
                                      <p:cBhvr>
                                        <p:cTn id="24" dur="500"/>
                                        <p:tgtEl>
                                          <p:spTgt spid="14">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4">
                                            <p:txEl>
                                              <p:pRg st="6" end="6"/>
                                            </p:txEl>
                                          </p:spTgt>
                                        </p:tgtEl>
                                        <p:attrNameLst>
                                          <p:attrName>style.visibility</p:attrName>
                                        </p:attrNameLst>
                                      </p:cBhvr>
                                      <p:to>
                                        <p:strVal val="visible"/>
                                      </p:to>
                                    </p:set>
                                    <p:animEffect transition="in" filter="fade">
                                      <p:cBhvr>
                                        <p:cTn id="27" dur="500"/>
                                        <p:tgtEl>
                                          <p:spTgt spid="14">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4">
                                            <p:txEl>
                                              <p:pRg st="7" end="7"/>
                                            </p:txEl>
                                          </p:spTgt>
                                        </p:tgtEl>
                                        <p:attrNameLst>
                                          <p:attrName>style.visibility</p:attrName>
                                        </p:attrNameLst>
                                      </p:cBhvr>
                                      <p:to>
                                        <p:strVal val="visible"/>
                                      </p:to>
                                    </p:set>
                                    <p:animEffect transition="in" filter="fade">
                                      <p:cBhvr>
                                        <p:cTn id="30" dur="500"/>
                                        <p:tgtEl>
                                          <p:spTgt spid="1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a:extLst>
              <a:ext uri="{FF2B5EF4-FFF2-40B4-BE49-F238E27FC236}">
                <a16:creationId xmlns:a16="http://schemas.microsoft.com/office/drawing/2014/main" id="{9A110243-67CF-44DD-A763-5274778CE6D2}"/>
              </a:ext>
            </a:extLst>
          </p:cNvPr>
          <p:cNvSpPr txBox="1">
            <a:spLocks noChangeArrowheads="1"/>
          </p:cNvSpPr>
          <p:nvPr/>
        </p:nvSpPr>
        <p:spPr>
          <a:xfrm>
            <a:off x="310121" y="1071154"/>
            <a:ext cx="8523758" cy="50453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n-US" dirty="0">
                <a:solidFill>
                  <a:srgbClr val="1A264F"/>
                </a:solidFill>
                <a:latin typeface="+mj-lt"/>
              </a:rPr>
              <a:t>Form W-2</a:t>
            </a:r>
          </a:p>
          <a:p>
            <a:pPr>
              <a:buFont typeface="Wingdings" panose="05000000000000000000" pitchFamily="2" charset="2"/>
              <a:buChar char="ü"/>
            </a:pPr>
            <a:r>
              <a:rPr lang="en-US" dirty="0">
                <a:solidFill>
                  <a:srgbClr val="1A264F"/>
                </a:solidFill>
                <a:latin typeface="+mj-lt"/>
              </a:rPr>
              <a:t>Forms 1099-NEC and W-9</a:t>
            </a:r>
          </a:p>
          <a:p>
            <a:pPr>
              <a:buFont typeface="Wingdings" panose="05000000000000000000" pitchFamily="2" charset="2"/>
              <a:buChar char="ü"/>
            </a:pPr>
            <a:r>
              <a:rPr lang="en-US" dirty="0">
                <a:solidFill>
                  <a:srgbClr val="1A264F"/>
                </a:solidFill>
                <a:latin typeface="+mj-lt"/>
              </a:rPr>
              <a:t>Health insurance</a:t>
            </a:r>
          </a:p>
          <a:p>
            <a:pPr>
              <a:buFont typeface="Wingdings" panose="05000000000000000000" pitchFamily="2" charset="2"/>
              <a:buChar char="ü"/>
            </a:pPr>
            <a:r>
              <a:rPr lang="en-US" dirty="0">
                <a:solidFill>
                  <a:srgbClr val="1A264F"/>
                </a:solidFill>
                <a:latin typeface="+mj-lt"/>
              </a:rPr>
              <a:t>Employee meals and lodging</a:t>
            </a:r>
          </a:p>
        </p:txBody>
      </p:sp>
      <p:sp>
        <p:nvSpPr>
          <p:cNvPr id="15" name="TextBox 14">
            <a:extLst>
              <a:ext uri="{FF2B5EF4-FFF2-40B4-BE49-F238E27FC236}">
                <a16:creationId xmlns:a16="http://schemas.microsoft.com/office/drawing/2014/main" id="{6720FF70-6765-48C2-8D46-436F2C185836}"/>
              </a:ext>
            </a:extLst>
          </p:cNvPr>
          <p:cNvSpPr txBox="1"/>
          <p:nvPr/>
        </p:nvSpPr>
        <p:spPr>
          <a:xfrm>
            <a:off x="310121" y="329589"/>
            <a:ext cx="8523758" cy="584775"/>
          </a:xfrm>
          <a:prstGeom prst="rect">
            <a:avLst/>
          </a:prstGeom>
          <a:noFill/>
        </p:spPr>
        <p:txBody>
          <a:bodyPr wrap="square" rtlCol="0">
            <a:spAutoFit/>
          </a:bodyPr>
          <a:lstStyle/>
          <a:p>
            <a:pPr algn="ctr"/>
            <a:r>
              <a:rPr lang="en-US" sz="3200" dirty="0">
                <a:solidFill>
                  <a:srgbClr val="1A264F"/>
                </a:solidFill>
                <a:latin typeface="+mj-lt"/>
              </a:rPr>
              <a:t>More… Compensation </a:t>
            </a:r>
            <a:r>
              <a:rPr lang="en-US" sz="3200" b="1" i="1" dirty="0">
                <a:solidFill>
                  <a:srgbClr val="1A264F"/>
                </a:solidFill>
                <a:latin typeface="+mj-lt"/>
              </a:rPr>
              <a:t>compliance</a:t>
            </a:r>
            <a:r>
              <a:rPr lang="en-US" sz="3200" dirty="0">
                <a:solidFill>
                  <a:srgbClr val="1A264F"/>
                </a:solidFill>
                <a:latin typeface="+mj-lt"/>
              </a:rPr>
              <a:t> for camps</a:t>
            </a:r>
          </a:p>
        </p:txBody>
      </p:sp>
      <p:sp>
        <p:nvSpPr>
          <p:cNvPr id="3" name="TextBox 2">
            <a:extLst>
              <a:ext uri="{FF2B5EF4-FFF2-40B4-BE49-F238E27FC236}">
                <a16:creationId xmlns:a16="http://schemas.microsoft.com/office/drawing/2014/main" id="{D1512B05-D3CA-4D21-8AB1-5031DC41CDFA}"/>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algn="ctr"/>
            <a:r>
              <a:rPr lang="en-US" sz="2200" dirty="0">
                <a:solidFill>
                  <a:srgbClr val="1A264F"/>
                </a:solidFill>
                <a:latin typeface="+mj-lt"/>
              </a:rPr>
              <a:t>Ministry Compensation Strategies: News You Can Use</a:t>
            </a:r>
          </a:p>
        </p:txBody>
      </p:sp>
    </p:spTree>
    <p:extLst>
      <p:ext uri="{BB962C8B-B14F-4D97-AF65-F5344CB8AC3E}">
        <p14:creationId xmlns:p14="http://schemas.microsoft.com/office/powerpoint/2010/main" val="1569326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2" name="Group 21">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23"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5" name="TextBox 14">
            <a:extLst>
              <a:ext uri="{FF2B5EF4-FFF2-40B4-BE49-F238E27FC236}">
                <a16:creationId xmlns:a16="http://schemas.microsoft.com/office/drawing/2014/main" id="{6720FF70-6765-48C2-8D46-436F2C185836}"/>
              </a:ext>
            </a:extLst>
          </p:cNvPr>
          <p:cNvSpPr txBox="1"/>
          <p:nvPr/>
        </p:nvSpPr>
        <p:spPr>
          <a:xfrm>
            <a:off x="785460" y="759805"/>
            <a:ext cx="7729890" cy="1325563"/>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Light" panose="020F0302020204030204"/>
                <a:ea typeface="+mn-ea"/>
                <a:cs typeface="+mn-cs"/>
              </a:rPr>
              <a:t>Compensation </a:t>
            </a:r>
            <a:r>
              <a:rPr kumimoji="0" lang="en-US" sz="3600" b="1" i="1" u="none" strike="noStrike" kern="1200" cap="none" spc="0" normalizeH="0" baseline="0" noProof="0" dirty="0">
                <a:ln>
                  <a:noFill/>
                </a:ln>
                <a:solidFill>
                  <a:prstClr val="white"/>
                </a:solidFill>
                <a:effectLst/>
                <a:uLnTx/>
                <a:uFillTx/>
                <a:latin typeface="Calibri Light" panose="020F0302020204030204"/>
                <a:ea typeface="+mn-ea"/>
                <a:cs typeface="+mn-cs"/>
              </a:rPr>
              <a:t>opportunities</a:t>
            </a:r>
            <a:r>
              <a:rPr kumimoji="0" lang="en-US" sz="3600" b="0" i="0" u="none" strike="noStrike" kern="1200" cap="none" spc="0" normalizeH="0" baseline="0" noProof="0" dirty="0">
                <a:ln>
                  <a:noFill/>
                </a:ln>
                <a:solidFill>
                  <a:prstClr val="white"/>
                </a:solidFill>
                <a:effectLst/>
                <a:uLnTx/>
                <a:uFillTx/>
                <a:latin typeface="Calibri Light" panose="020F0302020204030204"/>
                <a:ea typeface="+mn-ea"/>
                <a:cs typeface="+mn-cs"/>
              </a:rPr>
              <a:t> for camps</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3600" b="1" dirty="0">
                <a:solidFill>
                  <a:srgbClr val="FFC000"/>
                </a:solidFill>
                <a:latin typeface="Calibri Light" panose="020F0302020204030204"/>
              </a:rPr>
              <a:t>Review of Basics</a:t>
            </a:r>
            <a:endParaRPr kumimoji="0" lang="en-US" sz="3600" b="1" i="0" u="none" strike="noStrike" kern="1200" cap="none" spc="0" normalizeH="0" baseline="0" noProof="0" dirty="0">
              <a:ln>
                <a:noFill/>
              </a:ln>
              <a:solidFill>
                <a:srgbClr val="FFC000"/>
              </a:solidFill>
              <a:effectLst/>
              <a:uLnTx/>
              <a:uFillTx/>
              <a:latin typeface="Calibri Light" panose="020F0302020204030204"/>
              <a:ea typeface="+mn-ea"/>
              <a:cs typeface="+mn-cs"/>
            </a:endParaRPr>
          </a:p>
        </p:txBody>
      </p:sp>
      <p:sp>
        <p:nvSpPr>
          <p:cNvPr id="14" name="Rectangle 3">
            <a:extLst>
              <a:ext uri="{FF2B5EF4-FFF2-40B4-BE49-F238E27FC236}">
                <a16:creationId xmlns:a16="http://schemas.microsoft.com/office/drawing/2014/main" id="{9A110243-67CF-44DD-A763-5274778CE6D2}"/>
              </a:ext>
            </a:extLst>
          </p:cNvPr>
          <p:cNvSpPr txBox="1">
            <a:spLocks noChangeArrowheads="1"/>
          </p:cNvSpPr>
          <p:nvPr/>
        </p:nvSpPr>
        <p:spPr>
          <a:xfrm>
            <a:off x="839491" y="2177172"/>
            <a:ext cx="7821014" cy="46808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Ministerial employees</a:t>
            </a:r>
          </a:p>
          <a:p>
            <a:pPr marL="914400" lvl="1" indent="-514350">
              <a:spcBef>
                <a:spcPts val="0"/>
              </a:spcBef>
              <a:buFont typeface="+mj-lt"/>
              <a:buAutoNum type="arabicPeriod"/>
              <a:defRPr/>
            </a:pPr>
            <a:r>
              <a:rPr lang="en-US" sz="2800" dirty="0">
                <a:solidFill>
                  <a:prstClr val="black"/>
                </a:solidFill>
                <a:latin typeface="Calibri" panose="020F0502020204030204"/>
              </a:rPr>
              <a:t>Opt-in to income tax withholding to cover SECA</a:t>
            </a:r>
          </a:p>
          <a:p>
            <a:pPr marL="914400" lvl="1" indent="-514350">
              <a:spcBef>
                <a:spcPts val="0"/>
              </a:spcBef>
              <a:buFont typeface="+mj-lt"/>
              <a:buAutoNum type="arabicPeriod"/>
              <a:defRPr/>
            </a:pPr>
            <a:r>
              <a:rPr lang="en-US" sz="2800" dirty="0">
                <a:solidFill>
                  <a:prstClr val="black"/>
                </a:solidFill>
                <a:latin typeface="Calibri" panose="020F0502020204030204"/>
              </a:rPr>
              <a:t>Housing allowances for “out-of-pocket” costs</a:t>
            </a:r>
          </a:p>
          <a:p>
            <a:pPr marL="914400" lvl="1" indent="-514350">
              <a:spcBef>
                <a:spcPts val="0"/>
              </a:spcBef>
              <a:buFont typeface="+mj-lt"/>
              <a:buAutoNum type="arabicPeriod"/>
              <a:defRPr/>
            </a:pPr>
            <a:r>
              <a:rPr lang="en-US" sz="2800" dirty="0">
                <a:solidFill>
                  <a:prstClr val="black"/>
                </a:solidFill>
                <a:latin typeface="Calibri" panose="020F0502020204030204"/>
              </a:rPr>
              <a:t>403(b) retirement plan or not?</a:t>
            </a:r>
          </a:p>
          <a:p>
            <a:pPr marL="914400" lvl="1" indent="-514350">
              <a:spcBef>
                <a:spcPts val="0"/>
              </a:spcBef>
              <a:buFont typeface="+mj-lt"/>
              <a:buAutoNum type="arabicPeriod"/>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Designated benevolence from donors</a:t>
            </a:r>
          </a:p>
          <a:p>
            <a:pPr marL="914400" lvl="1" indent="-514350">
              <a:spcBef>
                <a:spcPts val="0"/>
              </a:spcBef>
              <a:buFont typeface="+mj-lt"/>
              <a:buAutoNum type="arabicPeriod"/>
              <a:defRPr/>
            </a:pPr>
            <a:r>
              <a:rPr lang="en-US" sz="2800" dirty="0">
                <a:solidFill>
                  <a:prstClr val="black"/>
                </a:solidFill>
                <a:latin typeface="Calibri" panose="020F0502020204030204"/>
              </a:rPr>
              <a:t>Medicaid </a:t>
            </a:r>
            <a:r>
              <a:rPr lang="en-US" sz="2800" b="1" i="1" dirty="0">
                <a:solidFill>
                  <a:prstClr val="black"/>
                </a:solidFill>
                <a:latin typeface="Calibri" panose="020F0502020204030204"/>
              </a:rPr>
              <a:t>avoidance</a:t>
            </a:r>
            <a:endPar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F2D93C2D-6461-4205-8B00-8DC247824B7C}"/>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1A264F"/>
                </a:solidFill>
                <a:effectLst/>
                <a:uLnTx/>
                <a:uFillTx/>
                <a:latin typeface="Calibri Light" panose="020F0302020204030204"/>
                <a:ea typeface="+mn-ea"/>
                <a:cs typeface="+mn-cs"/>
              </a:rPr>
              <a:t>Ministry Compensation Strategies: News You Can Use</a:t>
            </a:r>
          </a:p>
        </p:txBody>
      </p:sp>
    </p:spTree>
    <p:extLst>
      <p:ext uri="{BB962C8B-B14F-4D97-AF65-F5344CB8AC3E}">
        <p14:creationId xmlns:p14="http://schemas.microsoft.com/office/powerpoint/2010/main" val="796208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2" name="Group 21">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23"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5" name="TextBox 14">
            <a:extLst>
              <a:ext uri="{FF2B5EF4-FFF2-40B4-BE49-F238E27FC236}">
                <a16:creationId xmlns:a16="http://schemas.microsoft.com/office/drawing/2014/main" id="{6720FF70-6765-48C2-8D46-436F2C185836}"/>
              </a:ext>
            </a:extLst>
          </p:cNvPr>
          <p:cNvSpPr txBox="1"/>
          <p:nvPr/>
        </p:nvSpPr>
        <p:spPr>
          <a:xfrm>
            <a:off x="785460" y="759805"/>
            <a:ext cx="7729890" cy="1325563"/>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Light" panose="020F0302020204030204"/>
                <a:ea typeface="+mn-ea"/>
                <a:cs typeface="+mn-cs"/>
              </a:rPr>
              <a:t>Compensation </a:t>
            </a:r>
            <a:r>
              <a:rPr kumimoji="0" lang="en-US" sz="3600" b="1" i="1" u="none" strike="noStrike" kern="1200" cap="none" spc="0" normalizeH="0" baseline="0" noProof="0" dirty="0">
                <a:ln>
                  <a:noFill/>
                </a:ln>
                <a:solidFill>
                  <a:prstClr val="white"/>
                </a:solidFill>
                <a:effectLst/>
                <a:uLnTx/>
                <a:uFillTx/>
                <a:latin typeface="Calibri Light" panose="020F0302020204030204"/>
                <a:ea typeface="+mn-ea"/>
                <a:cs typeface="+mn-cs"/>
              </a:rPr>
              <a:t>opportunities</a:t>
            </a:r>
            <a:r>
              <a:rPr kumimoji="0" lang="en-US" sz="3600" b="0" i="0" u="none" strike="noStrike" kern="1200" cap="none" spc="0" normalizeH="0" baseline="0" noProof="0" dirty="0">
                <a:ln>
                  <a:noFill/>
                </a:ln>
                <a:solidFill>
                  <a:prstClr val="white"/>
                </a:solidFill>
                <a:effectLst/>
                <a:uLnTx/>
                <a:uFillTx/>
                <a:latin typeface="Calibri Light" panose="020F0302020204030204"/>
                <a:ea typeface="+mn-ea"/>
                <a:cs typeface="+mn-cs"/>
              </a:rPr>
              <a:t> for camps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C000"/>
                </a:solidFill>
                <a:effectLst/>
                <a:uLnTx/>
                <a:uFillTx/>
                <a:latin typeface="Calibri Light" panose="020F0302020204030204"/>
                <a:ea typeface="+mn-ea"/>
                <a:cs typeface="+mn-cs"/>
              </a:rPr>
              <a:t>Review of Basics, CONTINUED</a:t>
            </a:r>
          </a:p>
        </p:txBody>
      </p:sp>
      <p:sp>
        <p:nvSpPr>
          <p:cNvPr id="14" name="Rectangle 3">
            <a:extLst>
              <a:ext uri="{FF2B5EF4-FFF2-40B4-BE49-F238E27FC236}">
                <a16:creationId xmlns:a16="http://schemas.microsoft.com/office/drawing/2014/main" id="{9A110243-67CF-44DD-A763-5274778CE6D2}"/>
              </a:ext>
            </a:extLst>
          </p:cNvPr>
          <p:cNvSpPr txBox="1">
            <a:spLocks noChangeArrowheads="1"/>
          </p:cNvSpPr>
          <p:nvPr/>
        </p:nvSpPr>
        <p:spPr>
          <a:xfrm>
            <a:off x="839491" y="2177172"/>
            <a:ext cx="7821014" cy="46808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Non-ministerial employees</a:t>
            </a:r>
          </a:p>
          <a:p>
            <a:pPr marL="628650" marR="0" lvl="1"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Meals may be non-taxable even if </a:t>
            </a: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not</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convenience of employer</a:t>
            </a:r>
          </a:p>
          <a:p>
            <a:pPr marL="628650" marR="0" lvl="1"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2800" dirty="0">
                <a:solidFill>
                  <a:prstClr val="black"/>
                </a:solidFill>
                <a:latin typeface="Calibri" panose="020F0502020204030204"/>
              </a:rPr>
              <a:t>403(b) retirement plan with elective deferrals only</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Summer camp counsellors and operations staff</a:t>
            </a:r>
          </a:p>
          <a:p>
            <a:pPr marL="628650" marR="0" lvl="1"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College grads with student loan debt</a:t>
            </a:r>
          </a:p>
          <a:p>
            <a:pPr marL="628650" marR="0" lvl="1"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FICA; rescind Form 8274 election?</a:t>
            </a:r>
          </a:p>
        </p:txBody>
      </p:sp>
      <p:sp>
        <p:nvSpPr>
          <p:cNvPr id="13" name="TextBox 12">
            <a:extLst>
              <a:ext uri="{FF2B5EF4-FFF2-40B4-BE49-F238E27FC236}">
                <a16:creationId xmlns:a16="http://schemas.microsoft.com/office/drawing/2014/main" id="{F2D93C2D-6461-4205-8B00-8DC247824B7C}"/>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1A264F"/>
                </a:solidFill>
                <a:effectLst/>
                <a:uLnTx/>
                <a:uFillTx/>
                <a:latin typeface="Calibri Light" panose="020F0302020204030204"/>
                <a:ea typeface="+mn-ea"/>
                <a:cs typeface="+mn-cs"/>
              </a:rPr>
              <a:t>Ministry Compensation Strategies: News You Can Use</a:t>
            </a:r>
          </a:p>
        </p:txBody>
      </p:sp>
    </p:spTree>
    <p:extLst>
      <p:ext uri="{BB962C8B-B14F-4D97-AF65-F5344CB8AC3E}">
        <p14:creationId xmlns:p14="http://schemas.microsoft.com/office/powerpoint/2010/main" val="2828927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14 Points 1">
            <a:extLst>
              <a:ext uri="{FF2B5EF4-FFF2-40B4-BE49-F238E27FC236}">
                <a16:creationId xmlns:a16="http://schemas.microsoft.com/office/drawing/2014/main" id="{7711A526-9512-4A91-96F6-93B9610713F1}"/>
              </a:ext>
            </a:extLst>
          </p:cNvPr>
          <p:cNvSpPr/>
          <p:nvPr/>
        </p:nvSpPr>
        <p:spPr>
          <a:xfrm>
            <a:off x="3037616" y="3545058"/>
            <a:ext cx="5949629" cy="2785404"/>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Summer staff recruitment trips…</a:t>
            </a:r>
          </a:p>
        </p:txBody>
      </p:sp>
      <p:sp>
        <p:nvSpPr>
          <p:cNvPr id="28674" name="Rectangle 2"/>
          <p:cNvSpPr>
            <a:spLocks noGrp="1" noChangeArrowheads="1"/>
          </p:cNvSpPr>
          <p:nvPr>
            <p:ph type="title"/>
          </p:nvPr>
        </p:nvSpPr>
        <p:spPr/>
        <p:txBody>
          <a:bodyPr>
            <a:normAutofit/>
          </a:bodyPr>
          <a:lstStyle/>
          <a:p>
            <a:pPr algn="ctr"/>
            <a:r>
              <a:rPr lang="en-US" sz="3600" dirty="0"/>
              <a:t>Accountable Plans: Hot Topics</a:t>
            </a:r>
          </a:p>
        </p:txBody>
      </p:sp>
      <p:sp>
        <p:nvSpPr>
          <p:cNvPr id="28675" name="Rectangle 3"/>
          <p:cNvSpPr>
            <a:spLocks noGrp="1" noChangeArrowheads="1"/>
          </p:cNvSpPr>
          <p:nvPr>
            <p:ph type="body" idx="1"/>
          </p:nvPr>
        </p:nvSpPr>
        <p:spPr>
          <a:xfrm>
            <a:off x="628650" y="1524000"/>
            <a:ext cx="7886700" cy="3413760"/>
          </a:xfrm>
        </p:spPr>
        <p:txBody>
          <a:bodyPr>
            <a:noAutofit/>
          </a:bodyPr>
          <a:lstStyle/>
          <a:p>
            <a:r>
              <a:rPr lang="en-US" dirty="0"/>
              <a:t>Accountable versus Non-accountable plans</a:t>
            </a:r>
            <a:endParaRPr lang="en-US" i="1" dirty="0"/>
          </a:p>
          <a:p>
            <a:r>
              <a:rPr lang="en-US" dirty="0">
                <a:cs typeface="Times New Roman" pitchFamily="18" charset="0"/>
              </a:rPr>
              <a:t>2021 standard mileage rate $.56 per mile</a:t>
            </a:r>
          </a:p>
          <a:p>
            <a:r>
              <a:rPr lang="en-US" dirty="0">
                <a:cs typeface="Times New Roman" pitchFamily="18" charset="0"/>
              </a:rPr>
              <a:t>2021 M&amp;IE $55</a:t>
            </a:r>
          </a:p>
          <a:p>
            <a:r>
              <a:rPr lang="en-US" dirty="0">
                <a:cs typeface="Times New Roman" pitchFamily="18" charset="0"/>
              </a:rPr>
              <a:t>Tax Cuts and Jobs Act of 2017 effect</a:t>
            </a:r>
          </a:p>
          <a:p>
            <a:pPr lvl="1"/>
            <a:r>
              <a:rPr lang="en-US" sz="2800" dirty="0">
                <a:cs typeface="Times New Roman" pitchFamily="18" charset="0"/>
              </a:rPr>
              <a:t>Unreimbursed employee business expenses NOT deductible</a:t>
            </a:r>
          </a:p>
          <a:p>
            <a:pPr lvl="1"/>
            <a:r>
              <a:rPr lang="en-US" sz="2800" dirty="0">
                <a:cs typeface="Times New Roman" pitchFamily="18" charset="0"/>
              </a:rPr>
              <a:t>HOWEVER!</a:t>
            </a:r>
          </a:p>
        </p:txBody>
      </p:sp>
      <p:sp>
        <p:nvSpPr>
          <p:cNvPr id="5" name="TextBox 4">
            <a:extLst>
              <a:ext uri="{FF2B5EF4-FFF2-40B4-BE49-F238E27FC236}">
                <a16:creationId xmlns:a16="http://schemas.microsoft.com/office/drawing/2014/main" id="{FFAA5141-D322-4D64-82C8-A76F89330862}"/>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algn="ctr"/>
            <a:r>
              <a:rPr lang="en-US" sz="2200" dirty="0">
                <a:solidFill>
                  <a:srgbClr val="1A264F"/>
                </a:solidFill>
                <a:latin typeface="+mj-lt"/>
              </a:rPr>
              <a:t>Ministry Compensation Strategies: News You Can Use</a:t>
            </a:r>
          </a:p>
        </p:txBody>
      </p:sp>
    </p:spTree>
    <p:extLst>
      <p:ext uri="{BB962C8B-B14F-4D97-AF65-F5344CB8AC3E}">
        <p14:creationId xmlns:p14="http://schemas.microsoft.com/office/powerpoint/2010/main" val="18059622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algn="ctr"/>
            <a:r>
              <a:rPr lang="en-US" sz="3600" dirty="0"/>
              <a:t>Retirement Plans: Hot Topics</a:t>
            </a:r>
          </a:p>
        </p:txBody>
      </p:sp>
      <p:sp>
        <p:nvSpPr>
          <p:cNvPr id="18435" name="Rectangle 3"/>
          <p:cNvSpPr>
            <a:spLocks noGrp="1" noChangeArrowheads="1"/>
          </p:cNvSpPr>
          <p:nvPr>
            <p:ph type="body" idx="1"/>
          </p:nvPr>
        </p:nvSpPr>
        <p:spPr>
          <a:xfrm>
            <a:off x="628650" y="1371600"/>
            <a:ext cx="7886700" cy="3840480"/>
          </a:xfrm>
        </p:spPr>
        <p:txBody>
          <a:bodyPr>
            <a:normAutofit/>
          </a:bodyPr>
          <a:lstStyle/>
          <a:p>
            <a:pPr marL="514350" indent="-514350">
              <a:buFont typeface="+mj-lt"/>
              <a:buAutoNum type="arabicPeriod"/>
            </a:pPr>
            <a:r>
              <a:rPr lang="en-US" dirty="0"/>
              <a:t>Internal Revenue Code Section 403(b) plans</a:t>
            </a:r>
          </a:p>
          <a:p>
            <a:pPr marL="514350" indent="-514350">
              <a:buFont typeface="+mj-lt"/>
              <a:buAutoNum type="arabicPeriod"/>
            </a:pPr>
            <a:r>
              <a:rPr lang="en-US" dirty="0">
                <a:cs typeface="Times New Roman" pitchFamily="18" charset="0"/>
              </a:rPr>
              <a:t>Roth IRAs (and Roth 403(b) plans)</a:t>
            </a:r>
          </a:p>
          <a:p>
            <a:pPr marL="514350" indent="-514350">
              <a:buFont typeface="+mj-lt"/>
              <a:buAutoNum type="arabicPeriod"/>
            </a:pPr>
            <a:r>
              <a:rPr lang="en-US" dirty="0">
                <a:cs typeface="Times New Roman" pitchFamily="18" charset="0"/>
              </a:rPr>
              <a:t>Traditional Individual Retirement Accounts (IRAs)</a:t>
            </a:r>
          </a:p>
          <a:p>
            <a:pPr marL="0" indent="0">
              <a:buNone/>
            </a:pPr>
            <a:r>
              <a:rPr lang="en-US" sz="3200" b="1" dirty="0">
                <a:solidFill>
                  <a:schemeClr val="accent1"/>
                </a:solidFill>
                <a:cs typeface="Times New Roman" pitchFamily="18" charset="0"/>
              </a:rPr>
              <a:t>Special tax treatments for retirees</a:t>
            </a:r>
          </a:p>
          <a:p>
            <a:pPr lvl="1"/>
            <a:r>
              <a:rPr lang="en-US" sz="2800" dirty="0">
                <a:cs typeface="Times New Roman" pitchFamily="18" charset="0"/>
              </a:rPr>
              <a:t>Housing Allowances</a:t>
            </a:r>
          </a:p>
          <a:p>
            <a:pPr lvl="1"/>
            <a:r>
              <a:rPr lang="en-US" sz="2800" dirty="0">
                <a:cs typeface="Times New Roman" pitchFamily="18" charset="0"/>
              </a:rPr>
              <a:t>One-time, large contributions</a:t>
            </a:r>
          </a:p>
        </p:txBody>
      </p:sp>
      <p:pic>
        <p:nvPicPr>
          <p:cNvPr id="37892" name="Picture 4" descr="http://www.dfas.mil/careers/benefits/retirement/retirement.jpg"/>
          <p:cNvPicPr>
            <a:picLocks noChangeAspect="1" noChangeArrowheads="1"/>
          </p:cNvPicPr>
          <p:nvPr/>
        </p:nvPicPr>
        <p:blipFill>
          <a:blip r:embed="rId3" cstate="print"/>
          <a:srcRect/>
          <a:stretch>
            <a:fillRect/>
          </a:stretch>
        </p:blipFill>
        <p:spPr bwMode="auto">
          <a:xfrm>
            <a:off x="6139543" y="3603654"/>
            <a:ext cx="2847702" cy="2278986"/>
          </a:xfrm>
          <a:prstGeom prst="rect">
            <a:avLst/>
          </a:prstGeom>
          <a:noFill/>
          <a:effectLst>
            <a:outerShdw blurRad="190500" dist="190500" dir="2700000" algn="tl" rotWithShape="0">
              <a:prstClr val="black">
                <a:alpha val="40000"/>
              </a:prstClr>
            </a:outerShdw>
          </a:effectLst>
        </p:spPr>
      </p:pic>
      <p:sp>
        <p:nvSpPr>
          <p:cNvPr id="7" name="TextBox 6">
            <a:extLst>
              <a:ext uri="{FF2B5EF4-FFF2-40B4-BE49-F238E27FC236}">
                <a16:creationId xmlns:a16="http://schemas.microsoft.com/office/drawing/2014/main" id="{C86A80D0-6BBE-480D-9E38-97A5C3DA486A}"/>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algn="ctr"/>
            <a:r>
              <a:rPr lang="en-US" sz="2200" dirty="0">
                <a:solidFill>
                  <a:srgbClr val="1A264F"/>
                </a:solidFill>
                <a:latin typeface="+mj-lt"/>
              </a:rPr>
              <a:t>Ministry Compensation Strategies: News You Can Use</a:t>
            </a:r>
          </a:p>
        </p:txBody>
      </p:sp>
    </p:spTree>
    <p:extLst>
      <p:ext uri="{BB962C8B-B14F-4D97-AF65-F5344CB8AC3E}">
        <p14:creationId xmlns:p14="http://schemas.microsoft.com/office/powerpoint/2010/main" val="35763619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304800"/>
            <a:ext cx="8413750" cy="914400"/>
          </a:xfrm>
        </p:spPr>
        <p:txBody>
          <a:bodyPr>
            <a:normAutofit/>
          </a:bodyPr>
          <a:lstStyle/>
          <a:p>
            <a:pPr algn="ctr"/>
            <a:r>
              <a:rPr lang="en-US" sz="3600" dirty="0"/>
              <a:t>Housing Allowance: Hot Topics</a:t>
            </a:r>
          </a:p>
        </p:txBody>
      </p:sp>
      <p:sp>
        <p:nvSpPr>
          <p:cNvPr id="14339" name="Rectangle 3"/>
          <p:cNvSpPr>
            <a:spLocks noGrp="1" noChangeArrowheads="1"/>
          </p:cNvSpPr>
          <p:nvPr>
            <p:ph type="body" idx="1"/>
          </p:nvPr>
        </p:nvSpPr>
        <p:spPr>
          <a:xfrm>
            <a:off x="479238" y="1219200"/>
            <a:ext cx="8315512" cy="4034466"/>
          </a:xfrm>
        </p:spPr>
        <p:txBody>
          <a:bodyPr/>
          <a:lstStyle/>
          <a:p>
            <a:r>
              <a:rPr lang="en-US" dirty="0"/>
              <a:t>Housing allowances for retirees who are subject to SECA tax</a:t>
            </a:r>
          </a:p>
        </p:txBody>
      </p:sp>
      <p:sp>
        <p:nvSpPr>
          <p:cNvPr id="7" name="TextBox 6">
            <a:extLst>
              <a:ext uri="{FF2B5EF4-FFF2-40B4-BE49-F238E27FC236}">
                <a16:creationId xmlns:a16="http://schemas.microsoft.com/office/drawing/2014/main" id="{39CDE53A-8245-4204-ACFE-25C5F8E566D1}"/>
              </a:ext>
            </a:extLst>
          </p:cNvPr>
          <p:cNvSpPr txBox="1"/>
          <p:nvPr/>
        </p:nvSpPr>
        <p:spPr>
          <a:xfrm rot="21270737">
            <a:off x="605043" y="4657443"/>
            <a:ext cx="7881660" cy="914401"/>
          </a:xfrm>
          <a:prstGeom prst="rect">
            <a:avLst/>
          </a:prstGeom>
          <a:solidFill>
            <a:schemeClr val="tx1"/>
          </a:solidFill>
          <a:ln w="38100">
            <a:solidFill>
              <a:srgbClr val="FFFF00"/>
            </a:solidFill>
          </a:ln>
          <a:effectLst>
            <a:outerShdw blurRad="50800" dist="38100" dir="2700000" algn="tl" rotWithShape="0">
              <a:prstClr val="black">
                <a:alpha val="40000"/>
              </a:prstClr>
            </a:outerShdw>
          </a:effectLst>
        </p:spPr>
        <p:txBody>
          <a:bodyPr wrap="square" rtlCol="0">
            <a:noAutofit/>
          </a:bodyPr>
          <a:lstStyle/>
          <a:p>
            <a:r>
              <a:rPr lang="en-US" sz="2800" dirty="0">
                <a:solidFill>
                  <a:schemeClr val="bg1"/>
                </a:solidFill>
                <a:latin typeface="Comic Sans MS" panose="030F0702030302020204" pitchFamily="66" charset="0"/>
              </a:rPr>
              <a:t>The housing allowance only reduces income tax. It does not reduce self-employment tax.</a:t>
            </a:r>
          </a:p>
        </p:txBody>
      </p:sp>
      <p:sp>
        <p:nvSpPr>
          <p:cNvPr id="6" name="TextBox 5">
            <a:extLst>
              <a:ext uri="{FF2B5EF4-FFF2-40B4-BE49-F238E27FC236}">
                <a16:creationId xmlns:a16="http://schemas.microsoft.com/office/drawing/2014/main" id="{CB4B02B5-040C-4D91-A380-BB46DF0B7EA7}"/>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algn="ctr"/>
            <a:r>
              <a:rPr lang="en-US" sz="2200" dirty="0">
                <a:solidFill>
                  <a:srgbClr val="1A264F"/>
                </a:solidFill>
                <a:latin typeface="+mj-lt"/>
              </a:rPr>
              <a:t>Ministry Compensation Strategies: News You Can Use</a:t>
            </a:r>
          </a:p>
        </p:txBody>
      </p:sp>
    </p:spTree>
    <p:extLst>
      <p:ext uri="{BB962C8B-B14F-4D97-AF65-F5344CB8AC3E}">
        <p14:creationId xmlns:p14="http://schemas.microsoft.com/office/powerpoint/2010/main" val="27666022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xplosion: 14 Points 5">
            <a:extLst>
              <a:ext uri="{FF2B5EF4-FFF2-40B4-BE49-F238E27FC236}">
                <a16:creationId xmlns:a16="http://schemas.microsoft.com/office/drawing/2014/main" id="{108719A7-A4C8-4EAB-8312-EE9436412017}"/>
              </a:ext>
            </a:extLst>
          </p:cNvPr>
          <p:cNvSpPr/>
          <p:nvPr/>
        </p:nvSpPr>
        <p:spPr>
          <a:xfrm>
            <a:off x="3037616" y="3526495"/>
            <a:ext cx="5949629" cy="2785404"/>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Think about it</a:t>
            </a:r>
          </a:p>
        </p:txBody>
      </p:sp>
      <p:sp>
        <p:nvSpPr>
          <p:cNvPr id="2" name="Title 1"/>
          <p:cNvSpPr>
            <a:spLocks noGrp="1"/>
          </p:cNvSpPr>
          <p:nvPr>
            <p:ph type="title"/>
          </p:nvPr>
        </p:nvSpPr>
        <p:spPr/>
        <p:txBody>
          <a:bodyPr>
            <a:normAutofit/>
          </a:bodyPr>
          <a:lstStyle/>
          <a:p>
            <a:pPr algn="ctr"/>
            <a:r>
              <a:rPr lang="en-US" sz="3600" dirty="0"/>
              <a:t>Ministerial Employee’s Family Life Cycle</a:t>
            </a:r>
          </a:p>
        </p:txBody>
      </p:sp>
      <p:sp>
        <p:nvSpPr>
          <p:cNvPr id="3" name="Content Placeholder 2"/>
          <p:cNvSpPr>
            <a:spLocks noGrp="1"/>
          </p:cNvSpPr>
          <p:nvPr>
            <p:ph idx="1"/>
          </p:nvPr>
        </p:nvSpPr>
        <p:spPr/>
        <p:txBody>
          <a:bodyPr/>
          <a:lstStyle/>
          <a:p>
            <a:r>
              <a:rPr lang="en-US" dirty="0"/>
              <a:t>Single</a:t>
            </a:r>
          </a:p>
          <a:p>
            <a:r>
              <a:rPr lang="en-US" dirty="0"/>
              <a:t>Young married</a:t>
            </a:r>
          </a:p>
          <a:p>
            <a:r>
              <a:rPr lang="en-US" dirty="0"/>
              <a:t>Children in the home</a:t>
            </a:r>
          </a:p>
          <a:p>
            <a:r>
              <a:rPr lang="en-US" dirty="0"/>
              <a:t>Children leaving for college and career</a:t>
            </a:r>
          </a:p>
          <a:p>
            <a:r>
              <a:rPr lang="en-US" dirty="0"/>
              <a:t>Empty nesters</a:t>
            </a:r>
          </a:p>
          <a:p>
            <a:r>
              <a:rPr lang="en-US" dirty="0"/>
              <a:t>Retirement</a:t>
            </a:r>
          </a:p>
        </p:txBody>
      </p:sp>
      <p:sp>
        <p:nvSpPr>
          <p:cNvPr id="5" name="TextBox 4">
            <a:extLst>
              <a:ext uri="{FF2B5EF4-FFF2-40B4-BE49-F238E27FC236}">
                <a16:creationId xmlns:a16="http://schemas.microsoft.com/office/drawing/2014/main" id="{5A59890C-92C1-412F-B341-1C473C98EC1C}"/>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algn="ctr"/>
            <a:r>
              <a:rPr lang="en-US" sz="2200" dirty="0">
                <a:solidFill>
                  <a:srgbClr val="1A264F"/>
                </a:solidFill>
                <a:latin typeface="+mj-lt"/>
              </a:rPr>
              <a:t>Ministry Compensation Strategies: News You Can Use</a:t>
            </a:r>
          </a:p>
        </p:txBody>
      </p:sp>
    </p:spTree>
    <p:extLst>
      <p:ext uri="{BB962C8B-B14F-4D97-AF65-F5344CB8AC3E}">
        <p14:creationId xmlns:p14="http://schemas.microsoft.com/office/powerpoint/2010/main" val="246992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39037</TotalTime>
  <Words>2987</Words>
  <Application>Microsoft Office PowerPoint</Application>
  <PresentationFormat>On-screen Show (4:3)</PresentationFormat>
  <Paragraphs>181</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Calibri Light</vt:lpstr>
      <vt:lpstr>Calibri-Bold</vt:lpstr>
      <vt:lpstr>Calibri-BoldItalic</vt:lpstr>
      <vt:lpstr>Calibri-Italic</vt:lpstr>
      <vt:lpstr>Comic Sans MS</vt:lpstr>
      <vt:lpstr>Wingdings</vt:lpstr>
      <vt:lpstr>Office Theme</vt:lpstr>
      <vt:lpstr>PowerPoint Presentation</vt:lpstr>
      <vt:lpstr>PowerPoint Presentation</vt:lpstr>
      <vt:lpstr>PowerPoint Presentation</vt:lpstr>
      <vt:lpstr>PowerPoint Presentation</vt:lpstr>
      <vt:lpstr>PowerPoint Presentation</vt:lpstr>
      <vt:lpstr>Accountable Plans: Hot Topics</vt:lpstr>
      <vt:lpstr>Retirement Plans: Hot Topics</vt:lpstr>
      <vt:lpstr>Housing Allowance: Hot Topics</vt:lpstr>
      <vt:lpstr>Ministerial Employee’s Family Life Cycle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Corey Pfaffe</dc:creator>
  <cp:lastModifiedBy>Corey Pfaffe</cp:lastModifiedBy>
  <cp:revision>139</cp:revision>
  <cp:lastPrinted>2021-01-29T19:06:51Z</cp:lastPrinted>
  <dcterms:created xsi:type="dcterms:W3CDTF">2020-10-06T00:13:53Z</dcterms:created>
  <dcterms:modified xsi:type="dcterms:W3CDTF">2021-02-09T00:51:33Z</dcterms:modified>
</cp:coreProperties>
</file>